
<file path=[Content_Types].xml><?xml version="1.0" encoding="utf-8"?>
<Types xmlns="http://schemas.openxmlformats.org/package/2006/content-types">
  <Default Extension="fntdata" ContentType="application/x-fontdat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HK Grotesk" panose="020B0604020202020204" charset="0"/>
      <p:regular r:id="rId12"/>
    </p:embeddedFont>
    <p:embeddedFont>
      <p:font typeface="HK Grotesk Bold" panose="020B0604020202020204" charset="0"/>
      <p:regular r:id="rId13"/>
    </p:embeddedFont>
    <p:embeddedFont>
      <p:font typeface="HK Grotesk Semi-Bold" panose="020B0604020202020204" charset="0"/>
      <p:regular r:id="rId14"/>
    </p:embeddedFont>
    <p:embeddedFont>
      <p:font typeface="Noto Serif Display ExtraCondensed Light" panose="020B0604020202020204"/>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3" d="100"/>
          <a:sy n="53" d="100"/>
        </p:scale>
        <p:origin x="82" y="31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charts/_rels/chart1.xml.rels><?xml version="1.0" encoding="UTF-8" standalone="yes"?>
<Relationships xmlns="http://schemas.openxmlformats.org/package/2006/relationships"><Relationship Id="rId3" Type="http://schemas.openxmlformats.org/officeDocument/2006/relationships/oleObject" Target="https://d.docs.live.net/9df20ce6423cd836/Desktop/INTERNSHIP%20ASSIGNMENT/Final_merged_data%20(Recovered).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d.docs.live.net/9df20ce6423cd836/Desktop/INTERNSHIP%20ASSIGNMENT/Final_merged_data%20(Recovered).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https://d.docs.live.net/9df20ce6423cd836/Desktop/INTERNSHIP%20ASSIGNMENT/Final_merged_data%20(Recovered).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https://d.docs.live.net/9df20ce6423cd836/Desktop/INTERNSHIP%20ASSIGNMENT/Final_merged_data%20(Recovered).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https://d.docs.live.net/9df20ce6423cd836/Desktop/INTERNSHIP%20ASSIGNMENT/Final_merged_data%20(Recovered).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https://d.docs.live.net/9df20ce6423cd836/Desktop/INTERNSHIP%20ASSIGNMENT/Final_merged_data%20(Recovered).xlsx" TargetMode="External"/><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[Final_merged_data (Recovered).xlsx]Sheet2!PivotTable2</c:name>
    <c:fmtId val="71"/>
  </c:pivotSource>
  <c:chart>
    <c:title>
      <c:tx>
        <c:rich>
          <a:bodyPr rot="0" spcFirstLastPara="1" vertOverflow="ellipsis" vert="horz" wrap="square" anchor="ctr" anchorCtr="1"/>
          <a:lstStyle/>
          <a:p>
            <a:pPr>
              <a:defRPr sz="1600" b="1" i="0" u="none" strike="noStrike" kern="1200" baseline="0">
                <a:ln>
                  <a:noFill/>
                </a:ln>
                <a:solidFill>
                  <a:schemeClr val="tx1">
                    <a:lumMod val="65000"/>
                    <a:lumOff val="35000"/>
                  </a:schemeClr>
                </a:solidFill>
                <a:latin typeface="+mn-lt"/>
                <a:ea typeface="+mn-ea"/>
                <a:cs typeface="+mn-cs"/>
              </a:defRPr>
            </a:pPr>
            <a:r>
              <a:rPr lang="en-US" dirty="0"/>
              <a:t>Rentals Over Time</a:t>
            </a:r>
          </a:p>
        </c:rich>
      </c:tx>
      <c:layout>
        <c:manualLayout>
          <c:xMode val="edge"/>
          <c:yMode val="edge"/>
          <c:x val="0.33017663495967586"/>
          <c:y val="6.4887729396662763E-2"/>
        </c:manualLayout>
      </c:layout>
      <c:overlay val="0"/>
      <c:spPr>
        <a:noFill/>
        <a:ln>
          <a:noFill/>
        </a:ln>
        <a:effectLst/>
      </c:spPr>
      <c:txPr>
        <a:bodyPr rot="0" spcFirstLastPara="1" vertOverflow="ellipsis" vert="horz" wrap="square" anchor="ctr" anchorCtr="1"/>
        <a:lstStyle/>
        <a:p>
          <a:pPr>
            <a:defRPr sz="1600" b="1" i="0" u="none" strike="noStrike" kern="1200" baseline="0">
              <a:ln>
                <a:noFill/>
              </a:ln>
              <a:solidFill>
                <a:schemeClr val="tx1">
                  <a:lumMod val="65000"/>
                  <a:lumOff val="35000"/>
                </a:schemeClr>
              </a:solidFill>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anchor="ctr" anchorCtr="1"/>
            <a:lstStyle/>
            <a:p>
              <a:pPr>
                <a:defRPr sz="900" b="0" i="0" u="none" strike="noStrike" kern="1200" baseline="0">
                  <a:ln>
                    <a:noFill/>
                  </a:ln>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anchor="ctr" anchorCtr="1"/>
            <a:lstStyle/>
            <a:p>
              <a:pPr>
                <a:defRPr sz="900" b="0" i="0" u="none" strike="noStrike" kern="1200" baseline="0">
                  <a:ln>
                    <a:noFill/>
                  </a:ln>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anchor="ctr" anchorCtr="1"/>
            <a:lstStyle/>
            <a:p>
              <a:pPr>
                <a:defRPr sz="900" b="0" i="0" u="none" strike="noStrike" kern="1200" baseline="0">
                  <a:ln>
                    <a:noFill/>
                  </a:ln>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anchor="ctr" anchorCtr="1"/>
            <a:lstStyle/>
            <a:p>
              <a:pPr>
                <a:defRPr sz="900" b="0" i="0" u="none" strike="noStrike" kern="1200" baseline="0">
                  <a:ln>
                    <a:noFill/>
                  </a:ln>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492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anchor="ctr" anchorCtr="1"/>
            <a:lstStyle/>
            <a:p>
              <a:pPr>
                <a:defRPr sz="900" b="0" i="0" u="none" strike="noStrike" kern="1200" baseline="0">
                  <a:ln>
                    <a:noFill/>
                  </a:ln>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Sheet2!$L$3</c:f>
              <c:strCache>
                <c:ptCount val="1"/>
                <c:pt idx="0">
                  <c:v>Total</c:v>
                </c:pt>
              </c:strCache>
            </c:strRef>
          </c:tx>
          <c:spPr>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dLbls>
            <c:spPr>
              <a:noFill/>
              <a:ln>
                <a:noFill/>
              </a:ln>
              <a:effectLst/>
            </c:spPr>
            <c:txPr>
              <a:bodyPr rot="0" spcFirstLastPara="1" vertOverflow="ellipsis" vert="horz" wrap="square" anchor="ctr" anchorCtr="1"/>
              <a:lstStyle/>
              <a:p>
                <a:pPr>
                  <a:defRPr sz="900" b="0" i="0" u="none" strike="noStrike" kern="1200" baseline="0">
                    <a:ln>
                      <a:noFill/>
                    </a:ln>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Sheet2!$K$4:$K$11</c:f>
              <c:strCache>
                <c:ptCount val="7"/>
                <c:pt idx="0">
                  <c:v>01-01-2011 - 07-01-2011</c:v>
                </c:pt>
                <c:pt idx="1">
                  <c:v>08-01-2011 - 14-01-2011</c:v>
                </c:pt>
                <c:pt idx="2">
                  <c:v>15-01-2011 - 21-01-2011</c:v>
                </c:pt>
                <c:pt idx="3">
                  <c:v>22-01-2011 - 28-01-2011</c:v>
                </c:pt>
                <c:pt idx="4">
                  <c:v>29-01-2011 - 04-02-2011</c:v>
                </c:pt>
                <c:pt idx="5">
                  <c:v>05-02-2011 - 11-02-2011</c:v>
                </c:pt>
                <c:pt idx="6">
                  <c:v>12-02-2011 - 15-02-2011</c:v>
                </c:pt>
              </c:strCache>
            </c:strRef>
          </c:cat>
          <c:val>
            <c:numRef>
              <c:f>Sheet2!$L$4:$L$11</c:f>
              <c:numCache>
                <c:formatCode>General</c:formatCode>
                <c:ptCount val="7"/>
                <c:pt idx="0">
                  <c:v>9413</c:v>
                </c:pt>
                <c:pt idx="1">
                  <c:v>8354</c:v>
                </c:pt>
                <c:pt idx="2">
                  <c:v>9255</c:v>
                </c:pt>
                <c:pt idx="3">
                  <c:v>7472</c:v>
                </c:pt>
                <c:pt idx="4">
                  <c:v>9839</c:v>
                </c:pt>
                <c:pt idx="5">
                  <c:v>10759</c:v>
                </c:pt>
                <c:pt idx="6">
                  <c:v>3212</c:v>
                </c:pt>
              </c:numCache>
            </c:numRef>
          </c:val>
          <c:smooth val="0"/>
          <c:extLst>
            <c:ext xmlns:c16="http://schemas.microsoft.com/office/drawing/2014/chart" uri="{C3380CC4-5D6E-409C-BE32-E72D297353CC}">
              <c16:uniqueId val="{00000000-E5BD-42FB-9CAC-068160C381E0}"/>
            </c:ext>
          </c:extLst>
        </c:ser>
        <c:dLbls>
          <c:dLblPos val="t"/>
          <c:showLegendKey val="0"/>
          <c:showVal val="1"/>
          <c:showCatName val="0"/>
          <c:showSerName val="0"/>
          <c:showPercent val="0"/>
          <c:showBubbleSize val="0"/>
        </c:dLbls>
        <c:marker val="1"/>
        <c:smooth val="0"/>
        <c:axId val="1742258672"/>
        <c:axId val="1742259152"/>
      </c:lineChart>
      <c:catAx>
        <c:axId val="1742258672"/>
        <c:scaling>
          <c:orientation val="minMax"/>
        </c:scaling>
        <c:delete val="0"/>
        <c:axPos val="b"/>
        <c:numFmt formatCode="General" sourceLinked="1"/>
        <c:majorTickMark val="out"/>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ln>
                  <a:noFill/>
                </a:ln>
                <a:solidFill>
                  <a:schemeClr val="tx1">
                    <a:lumMod val="65000"/>
                    <a:lumOff val="35000"/>
                  </a:schemeClr>
                </a:solidFill>
                <a:latin typeface="+mn-lt"/>
                <a:ea typeface="+mn-ea"/>
                <a:cs typeface="+mn-cs"/>
              </a:defRPr>
            </a:pPr>
            <a:endParaRPr lang="en-US"/>
          </a:p>
        </c:txPr>
        <c:crossAx val="1742259152"/>
        <c:crosses val="autoZero"/>
        <c:auto val="1"/>
        <c:lblAlgn val="ctr"/>
        <c:lblOffset val="100"/>
        <c:noMultiLvlLbl val="0"/>
      </c:catAx>
      <c:valAx>
        <c:axId val="174225915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ln>
                  <a:noFill/>
                </a:ln>
                <a:solidFill>
                  <a:schemeClr val="tx1">
                    <a:lumMod val="65000"/>
                    <a:lumOff val="35000"/>
                  </a:schemeClr>
                </a:solidFill>
                <a:latin typeface="+mn-lt"/>
                <a:ea typeface="+mn-ea"/>
                <a:cs typeface="+mn-cs"/>
              </a:defRPr>
            </a:pPr>
            <a:endParaRPr lang="en-US"/>
          </a:p>
        </c:txPr>
        <c:crossAx val="174225867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ln>
                <a:noFill/>
              </a:ln>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c:spPr>
  <c:txPr>
    <a:bodyPr/>
    <a:lstStyle/>
    <a:p>
      <a:pPr>
        <a:defRPr>
          <a:ln>
            <a:noFill/>
          </a:ln>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[Final_merged_data (Recovered).xlsx]Sheet2!PivotTable3</c:name>
    <c:fmtId val="16"/>
  </c:pivotSource>
  <c:chart>
    <c:autoTitleDeleted val="0"/>
    <c:pivotFmts>
      <c:pivotFmt>
        <c:idx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Sheet2!$B$22</c:f>
              <c:strCache>
                <c:ptCount val="1"/>
                <c:pt idx="0">
                  <c:v>Sum of casual</c:v>
                </c:pt>
              </c:strCache>
            </c:strRef>
          </c:tx>
          <c:spPr>
            <a:gradFill rotWithShape="1">
              <a:gsLst>
                <a:gs pos="0">
                  <a:schemeClr val="accent4">
                    <a:tint val="77000"/>
                    <a:satMod val="103000"/>
                    <a:lumMod val="102000"/>
                    <a:tint val="94000"/>
                  </a:schemeClr>
                </a:gs>
                <a:gs pos="50000">
                  <a:schemeClr val="accent4">
                    <a:tint val="77000"/>
                    <a:satMod val="110000"/>
                    <a:lumMod val="100000"/>
                    <a:shade val="100000"/>
                  </a:schemeClr>
                </a:gs>
                <a:gs pos="100000">
                  <a:schemeClr val="accent4">
                    <a:tint val="77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cat>
            <c:multiLvlStrRef>
              <c:f>Sheet2!$A$23:$A$28</c:f>
              <c:multiLvlStrCache>
                <c:ptCount val="4"/>
                <c:lvl>
                  <c:pt idx="0">
                    <c:v>Clear</c:v>
                  </c:pt>
                  <c:pt idx="1">
                    <c:v>Heavy Rain</c:v>
                  </c:pt>
                  <c:pt idx="2">
                    <c:v>Light Rain</c:v>
                  </c:pt>
                  <c:pt idx="3">
                    <c:v>Mist</c:v>
                  </c:pt>
                </c:lvl>
                <c:lvl>
                  <c:pt idx="0">
                    <c:v>Spring</c:v>
                  </c:pt>
                </c:lvl>
              </c:multiLvlStrCache>
            </c:multiLvlStrRef>
          </c:cat>
          <c:val>
            <c:numRef>
              <c:f>Sheet2!$B$23:$B$28</c:f>
              <c:numCache>
                <c:formatCode>General</c:formatCode>
                <c:ptCount val="4"/>
                <c:pt idx="0">
                  <c:v>3211</c:v>
                </c:pt>
                <c:pt idx="1">
                  <c:v>1</c:v>
                </c:pt>
                <c:pt idx="2">
                  <c:v>171</c:v>
                </c:pt>
                <c:pt idx="3">
                  <c:v>1538</c:v>
                </c:pt>
              </c:numCache>
            </c:numRef>
          </c:val>
          <c:extLst>
            <c:ext xmlns:c16="http://schemas.microsoft.com/office/drawing/2014/chart" uri="{C3380CC4-5D6E-409C-BE32-E72D297353CC}">
              <c16:uniqueId val="{00000000-8B1D-4539-BB02-E91675203570}"/>
            </c:ext>
          </c:extLst>
        </c:ser>
        <c:ser>
          <c:idx val="1"/>
          <c:order val="1"/>
          <c:tx>
            <c:strRef>
              <c:f>Sheet2!$C$22</c:f>
              <c:strCache>
                <c:ptCount val="1"/>
                <c:pt idx="0">
                  <c:v>Sum of registered</c:v>
                </c:pt>
              </c:strCache>
            </c:strRef>
          </c:tx>
          <c:spPr>
            <a:gradFill rotWithShape="1">
              <a:gsLst>
                <a:gs pos="0">
                  <a:schemeClr val="accent4">
                    <a:shade val="76000"/>
                    <a:satMod val="103000"/>
                    <a:lumMod val="102000"/>
                    <a:tint val="94000"/>
                  </a:schemeClr>
                </a:gs>
                <a:gs pos="50000">
                  <a:schemeClr val="accent4">
                    <a:shade val="76000"/>
                    <a:satMod val="110000"/>
                    <a:lumMod val="100000"/>
                    <a:shade val="100000"/>
                  </a:schemeClr>
                </a:gs>
                <a:gs pos="100000">
                  <a:schemeClr val="accent4">
                    <a:shade val="76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cat>
            <c:multiLvlStrRef>
              <c:f>Sheet2!$A$23:$A$28</c:f>
              <c:multiLvlStrCache>
                <c:ptCount val="4"/>
                <c:lvl>
                  <c:pt idx="0">
                    <c:v>Clear</c:v>
                  </c:pt>
                  <c:pt idx="1">
                    <c:v>Heavy Rain</c:v>
                  </c:pt>
                  <c:pt idx="2">
                    <c:v>Light Rain</c:v>
                  </c:pt>
                  <c:pt idx="3">
                    <c:v>Mist</c:v>
                  </c:pt>
                </c:lvl>
                <c:lvl>
                  <c:pt idx="0">
                    <c:v>Spring</c:v>
                  </c:pt>
                </c:lvl>
              </c:multiLvlStrCache>
            </c:multiLvlStrRef>
          </c:cat>
          <c:val>
            <c:numRef>
              <c:f>Sheet2!$C$23:$C$28</c:f>
              <c:numCache>
                <c:formatCode>General</c:formatCode>
                <c:ptCount val="4"/>
                <c:pt idx="0">
                  <c:v>34162</c:v>
                </c:pt>
                <c:pt idx="1">
                  <c:v>35</c:v>
                </c:pt>
                <c:pt idx="2">
                  <c:v>2618</c:v>
                </c:pt>
                <c:pt idx="3">
                  <c:v>16568</c:v>
                </c:pt>
              </c:numCache>
            </c:numRef>
          </c:val>
          <c:extLst>
            <c:ext xmlns:c16="http://schemas.microsoft.com/office/drawing/2014/chart" uri="{C3380CC4-5D6E-409C-BE32-E72D297353CC}">
              <c16:uniqueId val="{00000001-8B1D-4539-BB02-E91675203570}"/>
            </c:ext>
          </c:extLst>
        </c:ser>
        <c:dLbls>
          <c:showLegendKey val="0"/>
          <c:showVal val="0"/>
          <c:showCatName val="0"/>
          <c:showSerName val="0"/>
          <c:showPercent val="0"/>
          <c:showBubbleSize val="0"/>
        </c:dLbls>
        <c:gapWidth val="150"/>
        <c:overlap val="100"/>
        <c:axId val="1555204624"/>
        <c:axId val="1555205584"/>
      </c:barChart>
      <c:catAx>
        <c:axId val="1555204624"/>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555205584"/>
        <c:crosses val="autoZero"/>
        <c:auto val="1"/>
        <c:lblAlgn val="ctr"/>
        <c:lblOffset val="100"/>
        <c:noMultiLvlLbl val="0"/>
      </c:catAx>
      <c:valAx>
        <c:axId val="1555205584"/>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555204624"/>
        <c:crosses val="autoZero"/>
        <c:crossBetween val="between"/>
      </c:valAx>
      <c:dTable>
        <c:showHorzBorder val="1"/>
        <c:showVertBorder val="1"/>
        <c:showOutline val="1"/>
        <c:showKeys val="1"/>
        <c:spPr>
          <a:noFill/>
          <a:ln w="9525">
            <a:solidFill>
              <a:schemeClr val="lt1">
                <a:lumMod val="95000"/>
                <a:alpha val="54000"/>
              </a:schemeClr>
            </a:solidFill>
          </a:ln>
          <a:effectLst/>
        </c:spPr>
        <c:txPr>
          <a:bodyPr rot="0" spcFirstLastPara="1" vertOverflow="ellipsis" vert="horz" wrap="square" anchor="ctr" anchorCtr="1"/>
          <a:lstStyle/>
          <a:p>
            <a:pPr rtl="0">
              <a:defRPr sz="900" b="0" i="0" u="none" strike="noStrike" kern="1200" baseline="0">
                <a:solidFill>
                  <a:schemeClr val="lt1">
                    <a:lumMod val="85000"/>
                  </a:schemeClr>
                </a:solidFill>
                <a:latin typeface="+mn-lt"/>
                <a:ea typeface="+mn-ea"/>
                <a:cs typeface="+mn-cs"/>
              </a:defRPr>
            </a:pPr>
            <a:endParaRPr lang="en-US"/>
          </a:p>
        </c:txPr>
      </c:dTable>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[Final_merged_data (Recovered).xlsx]Sheet2!PivotTable4</c:name>
    <c:fmtId val="28"/>
  </c:pivotSource>
  <c:chart>
    <c:title>
      <c:tx>
        <c:rich>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r>
              <a:rPr lang="en-US"/>
              <a:t>Weekday Results</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Sheet2!$N$21</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cat>
            <c:strRef>
              <c:f>Sheet2!$M$22:$M$29</c:f>
              <c:strCache>
                <c:ptCount val="7"/>
                <c:pt idx="0">
                  <c:v>Sunday</c:v>
                </c:pt>
                <c:pt idx="1">
                  <c:v>Monday</c:v>
                </c:pt>
                <c:pt idx="2">
                  <c:v>Tuesday</c:v>
                </c:pt>
                <c:pt idx="3">
                  <c:v>Wednesday</c:v>
                </c:pt>
                <c:pt idx="4">
                  <c:v>Thursday</c:v>
                </c:pt>
                <c:pt idx="5">
                  <c:v>Friday</c:v>
                </c:pt>
                <c:pt idx="6">
                  <c:v>Saturday</c:v>
                </c:pt>
              </c:strCache>
            </c:strRef>
          </c:cat>
          <c:val>
            <c:numRef>
              <c:f>Sheet2!$N$22:$N$29</c:f>
              <c:numCache>
                <c:formatCode>General</c:formatCode>
                <c:ptCount val="7"/>
                <c:pt idx="0">
                  <c:v>8121</c:v>
                </c:pt>
                <c:pt idx="1">
                  <c:v>8450</c:v>
                </c:pt>
                <c:pt idx="2">
                  <c:v>8383</c:v>
                </c:pt>
                <c:pt idx="3">
                  <c:v>8049</c:v>
                </c:pt>
                <c:pt idx="4">
                  <c:v>8458</c:v>
                </c:pt>
                <c:pt idx="5">
                  <c:v>9095</c:v>
                </c:pt>
                <c:pt idx="6">
                  <c:v>7748</c:v>
                </c:pt>
              </c:numCache>
            </c:numRef>
          </c:val>
          <c:extLst>
            <c:ext xmlns:c16="http://schemas.microsoft.com/office/drawing/2014/chart" uri="{C3380CC4-5D6E-409C-BE32-E72D297353CC}">
              <c16:uniqueId val="{00000000-62DF-4327-BD5D-6E2B099CBC33}"/>
            </c:ext>
          </c:extLst>
        </c:ser>
        <c:dLbls>
          <c:showLegendKey val="0"/>
          <c:showVal val="0"/>
          <c:showCatName val="0"/>
          <c:showSerName val="0"/>
          <c:showPercent val="0"/>
          <c:showBubbleSize val="0"/>
        </c:dLbls>
        <c:gapWidth val="100"/>
        <c:overlap val="-24"/>
        <c:axId val="1565149264"/>
        <c:axId val="1565146384"/>
      </c:barChart>
      <c:catAx>
        <c:axId val="1565149264"/>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65146384"/>
        <c:crosses val="autoZero"/>
        <c:auto val="1"/>
        <c:lblAlgn val="ctr"/>
        <c:lblOffset val="100"/>
        <c:noMultiLvlLbl val="0"/>
      </c:catAx>
      <c:valAx>
        <c:axId val="15651463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6514926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[Final_merged_data (Recovered).xlsx]Sheet2!PivotTable1</c:name>
    <c:fmtId val="25"/>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Weather Impact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Sheet2!$B$3</c:f>
              <c:strCache>
                <c:ptCount val="1"/>
                <c:pt idx="0">
                  <c:v>Total</c:v>
                </c:pt>
              </c:strCache>
            </c:strRef>
          </c:tx>
          <c:spPr>
            <a:solidFill>
              <a:schemeClr val="accent1"/>
            </a:solidFill>
            <a:ln>
              <a:noFill/>
            </a:ln>
            <a:effectLst/>
          </c:spPr>
          <c:invertIfNegative val="0"/>
          <c:cat>
            <c:multiLvlStrRef>
              <c:f>Sheet2!$A$4:$A$9</c:f>
              <c:multiLvlStrCache>
                <c:ptCount val="4"/>
                <c:lvl>
                  <c:pt idx="0">
                    <c:v>Clear</c:v>
                  </c:pt>
                  <c:pt idx="1">
                    <c:v>Heavy Rain</c:v>
                  </c:pt>
                  <c:pt idx="2">
                    <c:v>Light Rain</c:v>
                  </c:pt>
                  <c:pt idx="3">
                    <c:v>Mist</c:v>
                  </c:pt>
                </c:lvl>
                <c:lvl>
                  <c:pt idx="0">
                    <c:v>Spring</c:v>
                  </c:pt>
                </c:lvl>
              </c:multiLvlStrCache>
            </c:multiLvlStrRef>
          </c:cat>
          <c:val>
            <c:numRef>
              <c:f>Sheet2!$B$4:$B$9</c:f>
              <c:numCache>
                <c:formatCode>General</c:formatCode>
                <c:ptCount val="4"/>
                <c:pt idx="0">
                  <c:v>37373</c:v>
                </c:pt>
                <c:pt idx="1">
                  <c:v>36</c:v>
                </c:pt>
                <c:pt idx="2">
                  <c:v>2789</c:v>
                </c:pt>
                <c:pt idx="3">
                  <c:v>18106</c:v>
                </c:pt>
              </c:numCache>
            </c:numRef>
          </c:val>
          <c:extLst>
            <c:ext xmlns:c16="http://schemas.microsoft.com/office/drawing/2014/chart" uri="{C3380CC4-5D6E-409C-BE32-E72D297353CC}">
              <c16:uniqueId val="{00000000-FD74-48B0-A5DF-17EDCB933A9F}"/>
            </c:ext>
          </c:extLst>
        </c:ser>
        <c:dLbls>
          <c:showLegendKey val="0"/>
          <c:showVal val="0"/>
          <c:showCatName val="0"/>
          <c:showSerName val="0"/>
          <c:showPercent val="0"/>
          <c:showBubbleSize val="0"/>
        </c:dLbls>
        <c:gapWidth val="219"/>
        <c:overlap val="-27"/>
        <c:axId val="905278720"/>
        <c:axId val="905279680"/>
      </c:barChart>
      <c:catAx>
        <c:axId val="9052787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05279680"/>
        <c:crosses val="autoZero"/>
        <c:auto val="1"/>
        <c:lblAlgn val="ctr"/>
        <c:lblOffset val="100"/>
        <c:noMultiLvlLbl val="0"/>
      </c:catAx>
      <c:valAx>
        <c:axId val="9052796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05278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[Final_merged_data (Recovered).xlsx]Sheet2!PivotTable6</c:name>
    <c:fmtId val="7"/>
  </c:pivotSource>
  <c:chart>
    <c:title>
      <c:tx>
        <c:rich>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r>
              <a:rPr lang="en-US"/>
              <a:t>Temperature</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areaChart>
        <c:grouping val="stacked"/>
        <c:varyColors val="0"/>
        <c:ser>
          <c:idx val="0"/>
          <c:order val="0"/>
          <c:tx>
            <c:strRef>
              <c:f>Sheet2!$N$40</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cat>
            <c:strRef>
              <c:f>Sheet2!$M$41:$M$64</c:f>
              <c:strCache>
                <c:ptCount val="23"/>
                <c:pt idx="0">
                  <c:v>0.82</c:v>
                </c:pt>
                <c:pt idx="1">
                  <c:v>1.64</c:v>
                </c:pt>
                <c:pt idx="2">
                  <c:v>2.46</c:v>
                </c:pt>
                <c:pt idx="3">
                  <c:v>3.28</c:v>
                </c:pt>
                <c:pt idx="4">
                  <c:v>4.1</c:v>
                </c:pt>
                <c:pt idx="5">
                  <c:v>4.92</c:v>
                </c:pt>
                <c:pt idx="6">
                  <c:v>5.74</c:v>
                </c:pt>
                <c:pt idx="7">
                  <c:v>6.56</c:v>
                </c:pt>
                <c:pt idx="8">
                  <c:v>7.38</c:v>
                </c:pt>
                <c:pt idx="9">
                  <c:v>8.2</c:v>
                </c:pt>
                <c:pt idx="10">
                  <c:v>9.02</c:v>
                </c:pt>
                <c:pt idx="11">
                  <c:v>9.84</c:v>
                </c:pt>
                <c:pt idx="12">
                  <c:v>10.66</c:v>
                </c:pt>
                <c:pt idx="13">
                  <c:v>11.48</c:v>
                </c:pt>
                <c:pt idx="14">
                  <c:v>12.3</c:v>
                </c:pt>
                <c:pt idx="15">
                  <c:v>13.12</c:v>
                </c:pt>
                <c:pt idx="16">
                  <c:v>13.94</c:v>
                </c:pt>
                <c:pt idx="17">
                  <c:v>14.76</c:v>
                </c:pt>
                <c:pt idx="18">
                  <c:v>15.58</c:v>
                </c:pt>
                <c:pt idx="19">
                  <c:v>16.4</c:v>
                </c:pt>
                <c:pt idx="20">
                  <c:v>17.22</c:v>
                </c:pt>
                <c:pt idx="21">
                  <c:v>18.04</c:v>
                </c:pt>
                <c:pt idx="22">
                  <c:v>18.86</c:v>
                </c:pt>
              </c:strCache>
            </c:strRef>
          </c:cat>
          <c:val>
            <c:numRef>
              <c:f>Sheet2!$N$41:$N$64</c:f>
              <c:numCache>
                <c:formatCode>General</c:formatCode>
                <c:ptCount val="23"/>
                <c:pt idx="0">
                  <c:v>168</c:v>
                </c:pt>
                <c:pt idx="1">
                  <c:v>387</c:v>
                </c:pt>
                <c:pt idx="2">
                  <c:v>608</c:v>
                </c:pt>
                <c:pt idx="3">
                  <c:v>357</c:v>
                </c:pt>
                <c:pt idx="4">
                  <c:v>1259</c:v>
                </c:pt>
                <c:pt idx="5">
                  <c:v>2104</c:v>
                </c:pt>
                <c:pt idx="6">
                  <c:v>4335</c:v>
                </c:pt>
                <c:pt idx="7">
                  <c:v>7003</c:v>
                </c:pt>
                <c:pt idx="8">
                  <c:v>4045</c:v>
                </c:pt>
                <c:pt idx="9">
                  <c:v>7926</c:v>
                </c:pt>
                <c:pt idx="10">
                  <c:v>7212</c:v>
                </c:pt>
                <c:pt idx="11">
                  <c:v>5965</c:v>
                </c:pt>
                <c:pt idx="12">
                  <c:v>3157</c:v>
                </c:pt>
                <c:pt idx="13">
                  <c:v>1958</c:v>
                </c:pt>
                <c:pt idx="14">
                  <c:v>3551</c:v>
                </c:pt>
                <c:pt idx="15">
                  <c:v>1966</c:v>
                </c:pt>
                <c:pt idx="16">
                  <c:v>2478</c:v>
                </c:pt>
                <c:pt idx="17">
                  <c:v>1341</c:v>
                </c:pt>
                <c:pt idx="18">
                  <c:v>521</c:v>
                </c:pt>
                <c:pt idx="19">
                  <c:v>985</c:v>
                </c:pt>
                <c:pt idx="20">
                  <c:v>519</c:v>
                </c:pt>
                <c:pt idx="21">
                  <c:v>194</c:v>
                </c:pt>
                <c:pt idx="22">
                  <c:v>265</c:v>
                </c:pt>
              </c:numCache>
            </c:numRef>
          </c:val>
          <c:extLst>
            <c:ext xmlns:c16="http://schemas.microsoft.com/office/drawing/2014/chart" uri="{C3380CC4-5D6E-409C-BE32-E72D297353CC}">
              <c16:uniqueId val="{00000000-EEC4-4789-B623-980C55662E97}"/>
            </c:ext>
          </c:extLst>
        </c:ser>
        <c:dLbls>
          <c:showLegendKey val="0"/>
          <c:showVal val="0"/>
          <c:showCatName val="0"/>
          <c:showSerName val="0"/>
          <c:showPercent val="0"/>
          <c:showBubbleSize val="0"/>
        </c:dLbls>
        <c:axId val="1972968464"/>
        <c:axId val="1972972304"/>
      </c:areaChart>
      <c:catAx>
        <c:axId val="1972968464"/>
        <c:scaling>
          <c:orientation val="minMax"/>
        </c:scaling>
        <c:delete val="0"/>
        <c:axPos val="b"/>
        <c:numFmt formatCode="General" sourceLinked="1"/>
        <c:majorTickMark val="out"/>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72972304"/>
        <c:crosses val="autoZero"/>
        <c:auto val="1"/>
        <c:lblAlgn val="ctr"/>
        <c:lblOffset val="100"/>
        <c:noMultiLvlLbl val="0"/>
      </c:catAx>
      <c:valAx>
        <c:axId val="197297230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72968464"/>
        <c:crosses val="autoZero"/>
        <c:crossBetween val="midCat"/>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zero"/>
    <c:showDLblsOverMax val="0"/>
    <c:extLst>
      <c:ext xmlns:c16r3="http://schemas.microsoft.com/office/drawing/2017/03/chart" uri="{56B9EC1D-385E-4148-901F-78D8002777C0}">
        <c16r3:dataDisplayOptions16>
          <c16r3:dispNaAsBlank val="1"/>
        </c16r3:dataDisplayOptions16>
      </c:ext>
    </c:extLst>
  </c:chart>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[Final_merged_data (Recovered).xlsx]Sheet2!PivotTable7</c:name>
    <c:fmtId val="9"/>
  </c:pivotSource>
  <c:chart>
    <c:title>
      <c:tx>
        <c:rich>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r>
              <a:rPr lang="en-US"/>
              <a:t>Humidity</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areaChart>
        <c:grouping val="stacked"/>
        <c:varyColors val="0"/>
        <c:ser>
          <c:idx val="0"/>
          <c:order val="0"/>
          <c:tx>
            <c:strRef>
              <c:f>Sheet2!$B$59</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cat>
            <c:strRef>
              <c:f>Sheet2!$A$60:$A$124</c:f>
              <c:strCache>
                <c:ptCount val="64"/>
                <c:pt idx="0">
                  <c:v>0.21</c:v>
                </c:pt>
                <c:pt idx="1">
                  <c:v>0.24</c:v>
                </c:pt>
                <c:pt idx="2">
                  <c:v>0.25</c:v>
                </c:pt>
                <c:pt idx="3">
                  <c:v>0.26</c:v>
                </c:pt>
                <c:pt idx="4">
                  <c:v>0.27</c:v>
                </c:pt>
                <c:pt idx="5">
                  <c:v>0.28</c:v>
                </c:pt>
                <c:pt idx="6">
                  <c:v>0.29</c:v>
                </c:pt>
                <c:pt idx="7">
                  <c:v>0.3</c:v>
                </c:pt>
                <c:pt idx="8">
                  <c:v>0.31</c:v>
                </c:pt>
                <c:pt idx="9">
                  <c:v>0.32</c:v>
                </c:pt>
                <c:pt idx="10">
                  <c:v>0.33</c:v>
                </c:pt>
                <c:pt idx="11">
                  <c:v>0.34</c:v>
                </c:pt>
                <c:pt idx="12">
                  <c:v>0.35</c:v>
                </c:pt>
                <c:pt idx="13">
                  <c:v>0.36</c:v>
                </c:pt>
                <c:pt idx="14">
                  <c:v>0.37</c:v>
                </c:pt>
                <c:pt idx="15">
                  <c:v>0.38</c:v>
                </c:pt>
                <c:pt idx="16">
                  <c:v>0.39</c:v>
                </c:pt>
                <c:pt idx="17">
                  <c:v>0.4</c:v>
                </c:pt>
                <c:pt idx="18">
                  <c:v>0.41</c:v>
                </c:pt>
                <c:pt idx="19">
                  <c:v>0.42</c:v>
                </c:pt>
                <c:pt idx="20">
                  <c:v>0.43</c:v>
                </c:pt>
                <c:pt idx="21">
                  <c:v>0.44</c:v>
                </c:pt>
                <c:pt idx="22">
                  <c:v>0.45</c:v>
                </c:pt>
                <c:pt idx="23">
                  <c:v>0.46</c:v>
                </c:pt>
                <c:pt idx="24">
                  <c:v>0.47</c:v>
                </c:pt>
                <c:pt idx="25">
                  <c:v>0.48</c:v>
                </c:pt>
                <c:pt idx="26">
                  <c:v>0.49</c:v>
                </c:pt>
                <c:pt idx="27">
                  <c:v>0.5</c:v>
                </c:pt>
                <c:pt idx="28">
                  <c:v>0.51</c:v>
                </c:pt>
                <c:pt idx="29">
                  <c:v>0.52</c:v>
                </c:pt>
                <c:pt idx="30">
                  <c:v>0.53</c:v>
                </c:pt>
                <c:pt idx="31">
                  <c:v>0.54</c:v>
                </c:pt>
                <c:pt idx="32">
                  <c:v>0.55</c:v>
                </c:pt>
                <c:pt idx="33">
                  <c:v>0.56</c:v>
                </c:pt>
                <c:pt idx="34">
                  <c:v>0.57</c:v>
                </c:pt>
                <c:pt idx="35">
                  <c:v>0.58</c:v>
                </c:pt>
                <c:pt idx="36">
                  <c:v>0.59</c:v>
                </c:pt>
                <c:pt idx="37">
                  <c:v>0.6</c:v>
                </c:pt>
                <c:pt idx="38">
                  <c:v>0.61</c:v>
                </c:pt>
                <c:pt idx="39">
                  <c:v>0.62</c:v>
                </c:pt>
                <c:pt idx="40">
                  <c:v>0.63</c:v>
                </c:pt>
                <c:pt idx="41">
                  <c:v>0.64</c:v>
                </c:pt>
                <c:pt idx="42">
                  <c:v>0.65</c:v>
                </c:pt>
                <c:pt idx="43">
                  <c:v>0.66</c:v>
                </c:pt>
                <c:pt idx="44">
                  <c:v>0.68</c:v>
                </c:pt>
                <c:pt idx="45">
                  <c:v>0.69</c:v>
                </c:pt>
                <c:pt idx="46">
                  <c:v>0.7</c:v>
                </c:pt>
                <c:pt idx="47">
                  <c:v>0.71</c:v>
                </c:pt>
                <c:pt idx="48">
                  <c:v>0.72</c:v>
                </c:pt>
                <c:pt idx="49">
                  <c:v>0.73</c:v>
                </c:pt>
                <c:pt idx="50">
                  <c:v>0.74</c:v>
                </c:pt>
                <c:pt idx="51">
                  <c:v>0.75</c:v>
                </c:pt>
                <c:pt idx="52">
                  <c:v>0.76</c:v>
                </c:pt>
                <c:pt idx="53">
                  <c:v>0.77</c:v>
                </c:pt>
                <c:pt idx="54">
                  <c:v>0.8</c:v>
                </c:pt>
                <c:pt idx="55">
                  <c:v>0.81</c:v>
                </c:pt>
                <c:pt idx="56">
                  <c:v>0.82</c:v>
                </c:pt>
                <c:pt idx="57">
                  <c:v>0.86</c:v>
                </c:pt>
                <c:pt idx="58">
                  <c:v>0.87</c:v>
                </c:pt>
                <c:pt idx="59">
                  <c:v>0.88</c:v>
                </c:pt>
                <c:pt idx="60">
                  <c:v>0.92</c:v>
                </c:pt>
                <c:pt idx="61">
                  <c:v>0.93</c:v>
                </c:pt>
                <c:pt idx="62">
                  <c:v>0.94</c:v>
                </c:pt>
                <c:pt idx="63">
                  <c:v>1</c:v>
                </c:pt>
              </c:strCache>
            </c:strRef>
          </c:cat>
          <c:val>
            <c:numRef>
              <c:f>Sheet2!$B$60:$B$124</c:f>
              <c:numCache>
                <c:formatCode>General</c:formatCode>
                <c:ptCount val="64"/>
                <c:pt idx="0">
                  <c:v>147</c:v>
                </c:pt>
                <c:pt idx="1">
                  <c:v>211</c:v>
                </c:pt>
                <c:pt idx="2">
                  <c:v>112</c:v>
                </c:pt>
                <c:pt idx="3">
                  <c:v>531</c:v>
                </c:pt>
                <c:pt idx="4">
                  <c:v>206</c:v>
                </c:pt>
                <c:pt idx="5">
                  <c:v>1758</c:v>
                </c:pt>
                <c:pt idx="6">
                  <c:v>611</c:v>
                </c:pt>
                <c:pt idx="7">
                  <c:v>1091</c:v>
                </c:pt>
                <c:pt idx="8">
                  <c:v>354</c:v>
                </c:pt>
                <c:pt idx="9">
                  <c:v>1023</c:v>
                </c:pt>
                <c:pt idx="10">
                  <c:v>536</c:v>
                </c:pt>
                <c:pt idx="11">
                  <c:v>652</c:v>
                </c:pt>
                <c:pt idx="12">
                  <c:v>1139</c:v>
                </c:pt>
                <c:pt idx="13">
                  <c:v>670</c:v>
                </c:pt>
                <c:pt idx="14">
                  <c:v>1571</c:v>
                </c:pt>
                <c:pt idx="15">
                  <c:v>1498</c:v>
                </c:pt>
                <c:pt idx="16">
                  <c:v>1084</c:v>
                </c:pt>
                <c:pt idx="17">
                  <c:v>2475</c:v>
                </c:pt>
                <c:pt idx="18">
                  <c:v>1102</c:v>
                </c:pt>
                <c:pt idx="19">
                  <c:v>1151</c:v>
                </c:pt>
                <c:pt idx="20">
                  <c:v>809</c:v>
                </c:pt>
                <c:pt idx="21">
                  <c:v>756</c:v>
                </c:pt>
                <c:pt idx="22">
                  <c:v>1134</c:v>
                </c:pt>
                <c:pt idx="23">
                  <c:v>1325</c:v>
                </c:pt>
                <c:pt idx="24">
                  <c:v>3215</c:v>
                </c:pt>
                <c:pt idx="25">
                  <c:v>1067</c:v>
                </c:pt>
                <c:pt idx="26">
                  <c:v>1553</c:v>
                </c:pt>
                <c:pt idx="27">
                  <c:v>1955</c:v>
                </c:pt>
                <c:pt idx="28">
                  <c:v>2184</c:v>
                </c:pt>
                <c:pt idx="29">
                  <c:v>679</c:v>
                </c:pt>
                <c:pt idx="30">
                  <c:v>203</c:v>
                </c:pt>
                <c:pt idx="31">
                  <c:v>440</c:v>
                </c:pt>
                <c:pt idx="32">
                  <c:v>2021</c:v>
                </c:pt>
                <c:pt idx="33">
                  <c:v>1706</c:v>
                </c:pt>
                <c:pt idx="34">
                  <c:v>684</c:v>
                </c:pt>
                <c:pt idx="35">
                  <c:v>181</c:v>
                </c:pt>
                <c:pt idx="36">
                  <c:v>2568</c:v>
                </c:pt>
                <c:pt idx="37">
                  <c:v>993</c:v>
                </c:pt>
                <c:pt idx="38">
                  <c:v>525</c:v>
                </c:pt>
                <c:pt idx="39">
                  <c:v>186</c:v>
                </c:pt>
                <c:pt idx="40">
                  <c:v>182</c:v>
                </c:pt>
                <c:pt idx="41">
                  <c:v>1003</c:v>
                </c:pt>
                <c:pt idx="42">
                  <c:v>1114</c:v>
                </c:pt>
                <c:pt idx="43">
                  <c:v>343</c:v>
                </c:pt>
                <c:pt idx="44">
                  <c:v>186</c:v>
                </c:pt>
                <c:pt idx="45">
                  <c:v>1384</c:v>
                </c:pt>
                <c:pt idx="46">
                  <c:v>839</c:v>
                </c:pt>
                <c:pt idx="47">
                  <c:v>257</c:v>
                </c:pt>
                <c:pt idx="48">
                  <c:v>200</c:v>
                </c:pt>
                <c:pt idx="49">
                  <c:v>74</c:v>
                </c:pt>
                <c:pt idx="50">
                  <c:v>1400</c:v>
                </c:pt>
                <c:pt idx="51">
                  <c:v>904</c:v>
                </c:pt>
                <c:pt idx="52">
                  <c:v>206</c:v>
                </c:pt>
                <c:pt idx="53">
                  <c:v>196</c:v>
                </c:pt>
                <c:pt idx="54">
                  <c:v>1328</c:v>
                </c:pt>
                <c:pt idx="55">
                  <c:v>609</c:v>
                </c:pt>
                <c:pt idx="56">
                  <c:v>348</c:v>
                </c:pt>
                <c:pt idx="57">
                  <c:v>1309</c:v>
                </c:pt>
                <c:pt idx="58">
                  <c:v>719</c:v>
                </c:pt>
                <c:pt idx="59">
                  <c:v>128</c:v>
                </c:pt>
                <c:pt idx="60">
                  <c:v>90</c:v>
                </c:pt>
                <c:pt idx="61">
                  <c:v>2457</c:v>
                </c:pt>
                <c:pt idx="62">
                  <c:v>54</c:v>
                </c:pt>
                <c:pt idx="63">
                  <c:v>868</c:v>
                </c:pt>
              </c:numCache>
            </c:numRef>
          </c:val>
          <c:extLst>
            <c:ext xmlns:c16="http://schemas.microsoft.com/office/drawing/2014/chart" uri="{C3380CC4-5D6E-409C-BE32-E72D297353CC}">
              <c16:uniqueId val="{00000000-D147-4327-8E8D-D131D58ADA48}"/>
            </c:ext>
          </c:extLst>
        </c:ser>
        <c:dLbls>
          <c:showLegendKey val="0"/>
          <c:showVal val="0"/>
          <c:showCatName val="0"/>
          <c:showSerName val="0"/>
          <c:showPercent val="0"/>
          <c:showBubbleSize val="0"/>
        </c:dLbls>
        <c:axId val="153945455"/>
        <c:axId val="153946415"/>
      </c:areaChart>
      <c:catAx>
        <c:axId val="153945455"/>
        <c:scaling>
          <c:orientation val="minMax"/>
        </c:scaling>
        <c:delete val="0"/>
        <c:axPos val="b"/>
        <c:numFmt formatCode="General" sourceLinked="1"/>
        <c:majorTickMark val="out"/>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3946415"/>
        <c:crosses val="autoZero"/>
        <c:auto val="1"/>
        <c:lblAlgn val="ctr"/>
        <c:lblOffset val="100"/>
        <c:noMultiLvlLbl val="0"/>
      </c:catAx>
      <c:valAx>
        <c:axId val="15394641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3945455"/>
        <c:crosses val="autoZero"/>
        <c:crossBetween val="midCat"/>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zero"/>
    <c:showDLblsOverMax val="0"/>
    <c:extLst>
      <c:ext xmlns:c16r3="http://schemas.microsoft.com/office/drawing/2017/03/chart" uri="{56B9EC1D-385E-4148-901F-78D8002777C0}">
        <c16r3:dataDisplayOptions16>
          <c16r3:dispNaAsBlank val="1"/>
        </c16r3:dataDisplayOptions16>
      </c:ext>
    </c:extLst>
  </c:chart>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Reversed" id="24">
  <a:schemeClr val="accent4"/>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2">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30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346">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6.xml><?xml version="1.0" encoding="utf-8"?>
<cs:chartStyle xmlns:cs="http://schemas.microsoft.com/office/drawing/2012/chartStyle" xmlns:a="http://schemas.openxmlformats.org/drawingml/2006/main" id="346">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media/image1.jpeg>
</file>

<file path=ppt/media/image2.jpe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1/20/2026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1/20/2026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1/20/2026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1/20/2026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1/20/2026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1/20/2026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1/20/2026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A3D62"/>
        </a:solidFill>
        <a:effectLst/>
      </p:bgPr>
    </p:bg>
    <p:spTree>
      <p:nvGrpSpPr>
        <p:cNvPr id="1" name=""/>
        <p:cNvGrpSpPr/>
        <p:nvPr/>
      </p:nvGrpSpPr>
      <p:grpSpPr>
        <a:xfrm>
          <a:off x="0" y="0"/>
          <a:ext cx="0" cy="0"/>
          <a:chOff x="0" y="0"/>
          <a:chExt cx="0" cy="0"/>
        </a:xfrm>
      </p:grpSpPr>
      <p:grpSp>
        <p:nvGrpSpPr>
          <p:cNvPr id="2" name="Group 2"/>
          <p:cNvGrpSpPr/>
          <p:nvPr/>
        </p:nvGrpSpPr>
        <p:grpSpPr>
          <a:xfrm>
            <a:off x="9296400" y="0"/>
            <a:ext cx="8991600" cy="10287000"/>
            <a:chOff x="0" y="0"/>
            <a:chExt cx="1393034" cy="1593725"/>
          </a:xfrm>
        </p:grpSpPr>
        <p:sp>
          <p:nvSpPr>
            <p:cNvPr id="3" name="Freeform 3"/>
            <p:cNvSpPr/>
            <p:nvPr/>
          </p:nvSpPr>
          <p:spPr>
            <a:xfrm>
              <a:off x="0" y="0"/>
              <a:ext cx="1393034" cy="1593725"/>
            </a:xfrm>
            <a:custGeom>
              <a:avLst/>
              <a:gdLst/>
              <a:ahLst/>
              <a:cxnLst/>
              <a:rect l="l" t="t" r="r" b="b"/>
              <a:pathLst>
                <a:path w="1393034" h="1593725">
                  <a:moveTo>
                    <a:pt x="0" y="0"/>
                  </a:moveTo>
                  <a:lnTo>
                    <a:pt x="1393034" y="0"/>
                  </a:lnTo>
                  <a:lnTo>
                    <a:pt x="1393034" y="1593725"/>
                  </a:lnTo>
                  <a:lnTo>
                    <a:pt x="0" y="1593725"/>
                  </a:lnTo>
                  <a:close/>
                </a:path>
              </a:pathLst>
            </a:custGeom>
            <a:blipFill>
              <a:blip r:embed="rId2"/>
              <a:stretch>
                <a:fillRect l="-35778" r="-35778"/>
              </a:stretch>
            </a:blipFill>
          </p:spPr>
        </p:sp>
      </p:grpSp>
      <p:sp>
        <p:nvSpPr>
          <p:cNvPr id="4" name="TextBox 4"/>
          <p:cNvSpPr txBox="1"/>
          <p:nvPr/>
        </p:nvSpPr>
        <p:spPr>
          <a:xfrm>
            <a:off x="666750" y="1638300"/>
            <a:ext cx="6886575" cy="508635"/>
          </a:xfrm>
          <a:prstGeom prst="rect">
            <a:avLst/>
          </a:prstGeom>
        </p:spPr>
        <p:txBody>
          <a:bodyPr lIns="0" tIns="0" rIns="0" bIns="0" rtlCol="0" anchor="t">
            <a:spAutoFit/>
          </a:bodyPr>
          <a:lstStyle/>
          <a:p>
            <a:pPr marL="0" lvl="0" indent="0" algn="l">
              <a:lnSpc>
                <a:spcPts val="3899"/>
              </a:lnSpc>
            </a:pPr>
            <a:r>
              <a:rPr lang="en-US" sz="3899" b="1" u="none">
                <a:solidFill>
                  <a:srgbClr val="F5F6FA"/>
                </a:solidFill>
                <a:latin typeface="HK Grotesk Semi-Bold"/>
                <a:ea typeface="HK Grotesk Semi-Bold"/>
                <a:cs typeface="HK Grotesk Semi-Bold"/>
                <a:sym typeface="HK Grotesk Semi-Bold"/>
              </a:rPr>
              <a:t>NextHikes IT Solutions</a:t>
            </a:r>
          </a:p>
        </p:txBody>
      </p:sp>
      <p:grpSp>
        <p:nvGrpSpPr>
          <p:cNvPr id="5" name="Group 5"/>
          <p:cNvGrpSpPr/>
          <p:nvPr/>
        </p:nvGrpSpPr>
        <p:grpSpPr>
          <a:xfrm>
            <a:off x="666749" y="2821781"/>
            <a:ext cx="6911975" cy="6512719"/>
            <a:chOff x="0" y="257175"/>
            <a:chExt cx="9215967" cy="8683625"/>
          </a:xfrm>
        </p:grpSpPr>
        <p:sp>
          <p:nvSpPr>
            <p:cNvPr id="6" name="TextBox 6"/>
            <p:cNvSpPr txBox="1"/>
            <p:nvPr/>
          </p:nvSpPr>
          <p:spPr>
            <a:xfrm>
              <a:off x="33867" y="7823200"/>
              <a:ext cx="9182100" cy="1117600"/>
            </a:xfrm>
            <a:prstGeom prst="rect">
              <a:avLst/>
            </a:prstGeom>
          </p:spPr>
          <p:txBody>
            <a:bodyPr lIns="0" tIns="0" rIns="0" bIns="0" rtlCol="0" anchor="t">
              <a:spAutoFit/>
            </a:bodyPr>
            <a:lstStyle/>
            <a:p>
              <a:pPr marL="0" lvl="0" indent="0" algn="l">
                <a:lnSpc>
                  <a:spcPts val="3359"/>
                </a:lnSpc>
                <a:spcBef>
                  <a:spcPct val="0"/>
                </a:spcBef>
              </a:pPr>
              <a:r>
                <a:rPr lang="en-US" sz="2799" u="none" dirty="0">
                  <a:solidFill>
                    <a:srgbClr val="F5F6FA"/>
                  </a:solidFill>
                  <a:latin typeface="HK Grotesk"/>
                  <a:ea typeface="HK Grotesk"/>
                  <a:cs typeface="HK Grotesk"/>
                  <a:sym typeface="HK Grotesk"/>
                </a:rPr>
                <a:t>Presented by Sanju Kumavat, Intern Data Analyst/ Data Scientist</a:t>
              </a:r>
            </a:p>
          </p:txBody>
        </p:sp>
        <p:sp>
          <p:nvSpPr>
            <p:cNvPr id="7" name="TextBox 7"/>
            <p:cNvSpPr txBox="1"/>
            <p:nvPr/>
          </p:nvSpPr>
          <p:spPr>
            <a:xfrm>
              <a:off x="0" y="257175"/>
              <a:ext cx="9182100" cy="4968113"/>
            </a:xfrm>
            <a:prstGeom prst="rect">
              <a:avLst/>
            </a:prstGeom>
          </p:spPr>
          <p:txBody>
            <a:bodyPr lIns="0" tIns="0" rIns="0" bIns="0" rtlCol="0" anchor="t">
              <a:spAutoFit/>
            </a:bodyPr>
            <a:lstStyle/>
            <a:p>
              <a:pPr marL="0" lvl="0" indent="0" algn="l">
                <a:lnSpc>
                  <a:spcPts val="14039"/>
                </a:lnSpc>
              </a:pPr>
              <a:r>
                <a:rPr lang="en-US" sz="14039" spc="-280" dirty="0">
                  <a:solidFill>
                    <a:srgbClr val="F5F6FA"/>
                  </a:solidFill>
                  <a:latin typeface="Noto Serif Display ExtraCondensed Light"/>
                  <a:ea typeface="Noto Serif Display ExtraCondensed Light"/>
                  <a:cs typeface="Noto Serif Display ExtraCondensed Light"/>
                  <a:sym typeface="Noto Serif Display ExtraCondensed Light"/>
                </a:rPr>
                <a:t>Bike Rental Insights</a:t>
              </a:r>
            </a:p>
          </p:txBody>
        </p:sp>
      </p:grpSp>
      <p:sp>
        <p:nvSpPr>
          <p:cNvPr id="8" name="AutoShape 8"/>
          <p:cNvSpPr/>
          <p:nvPr/>
        </p:nvSpPr>
        <p:spPr>
          <a:xfrm>
            <a:off x="0" y="676275"/>
            <a:ext cx="9296400" cy="0"/>
          </a:xfrm>
          <a:prstGeom prst="line">
            <a:avLst/>
          </a:prstGeom>
          <a:ln w="19050" cap="flat">
            <a:solidFill>
              <a:srgbClr val="F5F6FA"/>
            </a:solidFill>
            <a:prstDash val="solid"/>
            <a:headEnd type="none" w="sm" len="sm"/>
            <a:tailEnd type="none" w="sm" len="sm"/>
          </a:ln>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A3D62"/>
        </a:solidFill>
        <a:effectLst/>
      </p:bgPr>
    </p:bg>
    <p:spTree>
      <p:nvGrpSpPr>
        <p:cNvPr id="1" name=""/>
        <p:cNvGrpSpPr/>
        <p:nvPr/>
      </p:nvGrpSpPr>
      <p:grpSpPr>
        <a:xfrm>
          <a:off x="0" y="0"/>
          <a:ext cx="0" cy="0"/>
          <a:chOff x="0" y="0"/>
          <a:chExt cx="0" cy="0"/>
        </a:xfrm>
      </p:grpSpPr>
      <p:grpSp>
        <p:nvGrpSpPr>
          <p:cNvPr id="2" name="Group 2"/>
          <p:cNvGrpSpPr/>
          <p:nvPr/>
        </p:nvGrpSpPr>
        <p:grpSpPr>
          <a:xfrm>
            <a:off x="666750" y="4038600"/>
            <a:ext cx="12639675" cy="2209800"/>
            <a:chOff x="0" y="0"/>
            <a:chExt cx="16852900" cy="2946400"/>
          </a:xfrm>
        </p:grpSpPr>
        <p:sp>
          <p:nvSpPr>
            <p:cNvPr id="3" name="TextBox 3"/>
            <p:cNvSpPr txBox="1"/>
            <p:nvPr/>
          </p:nvSpPr>
          <p:spPr>
            <a:xfrm>
              <a:off x="0" y="180975"/>
              <a:ext cx="16852900" cy="1769745"/>
            </a:xfrm>
            <a:prstGeom prst="rect">
              <a:avLst/>
            </a:prstGeom>
          </p:spPr>
          <p:txBody>
            <a:bodyPr lIns="0" tIns="0" rIns="0" bIns="0" rtlCol="0" anchor="t">
              <a:spAutoFit/>
            </a:bodyPr>
            <a:lstStyle/>
            <a:p>
              <a:pPr marL="0" lvl="0" indent="0" algn="l">
                <a:lnSpc>
                  <a:spcPts val="9600"/>
                </a:lnSpc>
              </a:pPr>
              <a:r>
                <a:rPr lang="en-US" sz="9600" spc="-192">
                  <a:solidFill>
                    <a:srgbClr val="F5F6FA"/>
                  </a:solidFill>
                  <a:latin typeface="Noto Serif Display ExtraCondensed Light"/>
                  <a:ea typeface="Noto Serif Display ExtraCondensed Light"/>
                  <a:cs typeface="Noto Serif Display ExtraCondensed Light"/>
                  <a:sym typeface="Noto Serif Display ExtraCondensed Light"/>
                </a:rPr>
                <a:t>Conclusion</a:t>
              </a:r>
            </a:p>
          </p:txBody>
        </p:sp>
        <p:sp>
          <p:nvSpPr>
            <p:cNvPr id="4" name="TextBox 4"/>
            <p:cNvSpPr txBox="1"/>
            <p:nvPr/>
          </p:nvSpPr>
          <p:spPr>
            <a:xfrm>
              <a:off x="0" y="2387600"/>
              <a:ext cx="16852900" cy="558800"/>
            </a:xfrm>
            <a:prstGeom prst="rect">
              <a:avLst/>
            </a:prstGeom>
          </p:spPr>
          <p:txBody>
            <a:bodyPr lIns="0" tIns="0" rIns="0" bIns="0" rtlCol="0" anchor="t">
              <a:spAutoFit/>
            </a:bodyPr>
            <a:lstStyle/>
            <a:p>
              <a:pPr marL="0" lvl="0" indent="0" algn="l">
                <a:lnSpc>
                  <a:spcPts val="3359"/>
                </a:lnSpc>
              </a:pPr>
              <a:r>
                <a:rPr lang="en-US" sz="2799" b="1" u="none" strike="noStrike">
                  <a:solidFill>
                    <a:srgbClr val="F5F6FA"/>
                  </a:solidFill>
                  <a:latin typeface="HK Grotesk Semi-Bold"/>
                  <a:ea typeface="HK Grotesk Semi-Bold"/>
                  <a:cs typeface="HK Grotesk Semi-Bold"/>
                  <a:sym typeface="HK Grotesk Semi-Bold"/>
                </a:rPr>
                <a:t>Key insights and recommendations for success</a:t>
              </a:r>
            </a:p>
          </p:txBody>
        </p:sp>
      </p:grpSp>
      <p:sp>
        <p:nvSpPr>
          <p:cNvPr id="5" name="AutoShape 5"/>
          <p:cNvSpPr/>
          <p:nvPr/>
        </p:nvSpPr>
        <p:spPr>
          <a:xfrm>
            <a:off x="0" y="676275"/>
            <a:ext cx="18288000" cy="0"/>
          </a:xfrm>
          <a:prstGeom prst="line">
            <a:avLst/>
          </a:prstGeom>
          <a:ln w="19050" cap="flat">
            <a:solidFill>
              <a:srgbClr val="F5F6FA"/>
            </a:solidFill>
            <a:prstDash val="solid"/>
            <a:headEnd type="none" w="sm" len="sm"/>
            <a:tailEnd type="none" w="sm" len="sm"/>
          </a:ln>
        </p:spPr>
      </p:sp>
      <p:sp>
        <p:nvSpPr>
          <p:cNvPr id="6" name="AutoShape 6"/>
          <p:cNvSpPr/>
          <p:nvPr/>
        </p:nvSpPr>
        <p:spPr>
          <a:xfrm>
            <a:off x="0" y="9620250"/>
            <a:ext cx="18288000" cy="0"/>
          </a:xfrm>
          <a:prstGeom prst="line">
            <a:avLst/>
          </a:prstGeom>
          <a:ln w="19050" cap="flat">
            <a:solidFill>
              <a:srgbClr val="F5F6FA"/>
            </a:solidFill>
            <a:prstDash val="solid"/>
            <a:headEnd type="none" w="sm" len="sm"/>
            <a:tailEnd type="none" w="sm" len="sm"/>
          </a:ln>
        </p:spPr>
      </p:sp>
      <p:grpSp>
        <p:nvGrpSpPr>
          <p:cNvPr id="8" name="Group 9">
            <a:extLst>
              <a:ext uri="{FF2B5EF4-FFF2-40B4-BE49-F238E27FC236}">
                <a16:creationId xmlns:a16="http://schemas.microsoft.com/office/drawing/2014/main" id="{955B5E62-2502-F847-23B0-5FDB20F72873}"/>
              </a:ext>
            </a:extLst>
          </p:cNvPr>
          <p:cNvGrpSpPr/>
          <p:nvPr/>
        </p:nvGrpSpPr>
        <p:grpSpPr>
          <a:xfrm>
            <a:off x="10210800" y="1562098"/>
            <a:ext cx="6553200" cy="2486025"/>
            <a:chOff x="0" y="0"/>
            <a:chExt cx="5346700" cy="2829507"/>
          </a:xfrm>
        </p:grpSpPr>
        <p:sp>
          <p:nvSpPr>
            <p:cNvPr id="9" name="TextBox 10">
              <a:extLst>
                <a:ext uri="{FF2B5EF4-FFF2-40B4-BE49-F238E27FC236}">
                  <a16:creationId xmlns:a16="http://schemas.microsoft.com/office/drawing/2014/main" id="{C1253B41-DD24-CFA6-71D7-DE94D98D5A01}"/>
                </a:ext>
              </a:extLst>
            </p:cNvPr>
            <p:cNvSpPr txBox="1"/>
            <p:nvPr/>
          </p:nvSpPr>
          <p:spPr>
            <a:xfrm>
              <a:off x="0" y="1194363"/>
              <a:ext cx="5346700" cy="1635144"/>
            </a:xfrm>
            <a:prstGeom prst="rect">
              <a:avLst/>
            </a:prstGeom>
          </p:spPr>
          <p:txBody>
            <a:bodyPr lIns="0" tIns="0" rIns="0" bIns="0" rtlCol="0" anchor="t">
              <a:spAutoFit/>
            </a:bodyPr>
            <a:lstStyle/>
            <a:p>
              <a:pPr marL="342900" lvl="0" indent="-342900" algn="l">
                <a:lnSpc>
                  <a:spcPts val="2879"/>
                </a:lnSpc>
                <a:buFont typeface="Wingdings" panose="05000000000000000000" pitchFamily="2" charset="2"/>
                <a:buChar char="Ø"/>
              </a:pPr>
              <a:r>
                <a:rPr lang="en-US" sz="2400" u="none" strike="noStrike" dirty="0">
                  <a:solidFill>
                    <a:srgbClr val="F5F6FA"/>
                  </a:solidFill>
                  <a:latin typeface="HK Grotesk"/>
                  <a:ea typeface="HK Grotesk"/>
                  <a:cs typeface="HK Grotesk"/>
                  <a:sym typeface="HK Grotesk"/>
                </a:rPr>
                <a:t>Total Rentals : 58304 (Jan 1 – Feb 14)</a:t>
              </a:r>
            </a:p>
            <a:p>
              <a:pPr marL="342900" lvl="0" indent="-342900">
                <a:lnSpc>
                  <a:spcPts val="2879"/>
                </a:lnSpc>
                <a:buFont typeface="Wingdings" panose="05000000000000000000" pitchFamily="2" charset="2"/>
                <a:buChar char="Ø"/>
              </a:pPr>
              <a:r>
                <a:rPr lang="en-US" sz="2400" dirty="0">
                  <a:solidFill>
                    <a:srgbClr val="F5F6FA"/>
                  </a:solidFill>
                  <a:latin typeface="HK Grotesk"/>
                  <a:ea typeface="HK Grotesk"/>
                  <a:cs typeface="HK Grotesk"/>
                  <a:sym typeface="HK Grotesk"/>
                </a:rPr>
                <a:t>Registered users dominate </a:t>
              </a:r>
              <a:r>
                <a:rPr lang="en-IN" sz="2400" dirty="0">
                  <a:solidFill>
                    <a:schemeClr val="bg1"/>
                  </a:solidFill>
                  <a:latin typeface="HK Grotesk" panose="020B0604020202020204" charset="0"/>
                </a:rPr>
                <a:t>(91.56%) vs Casual (8.44%)</a:t>
              </a:r>
            </a:p>
            <a:p>
              <a:pPr marL="342900" lvl="0" indent="-342900">
                <a:lnSpc>
                  <a:spcPts val="2879"/>
                </a:lnSpc>
                <a:buFont typeface="Wingdings" panose="05000000000000000000" pitchFamily="2" charset="2"/>
                <a:buChar char="Ø"/>
              </a:pPr>
              <a:r>
                <a:rPr lang="en-US" sz="2400" u="none" strike="noStrike" dirty="0">
                  <a:solidFill>
                    <a:schemeClr val="bg1"/>
                  </a:solidFill>
                  <a:latin typeface="HK Grotesk" panose="020B0604020202020204" charset="0"/>
                  <a:ea typeface="HK Grotesk"/>
                  <a:cs typeface="HK Grotesk"/>
                  <a:sym typeface="HK Grotesk"/>
                </a:rPr>
                <a:t>Peak usage on Fridays and Clear Weather</a:t>
              </a:r>
            </a:p>
            <a:p>
              <a:pPr marL="342900" lvl="0" indent="-342900">
                <a:lnSpc>
                  <a:spcPts val="2879"/>
                </a:lnSpc>
                <a:buFont typeface="Wingdings" panose="05000000000000000000" pitchFamily="2" charset="2"/>
                <a:buChar char="Ø"/>
              </a:pPr>
              <a:r>
                <a:rPr lang="en-US" sz="2400" dirty="0">
                  <a:solidFill>
                    <a:schemeClr val="bg1"/>
                  </a:solidFill>
                  <a:latin typeface="HK Grotesk" panose="020B0604020202020204" charset="0"/>
                  <a:ea typeface="HK Grotesk"/>
                  <a:cs typeface="HK Grotesk"/>
                  <a:sym typeface="HK Grotesk"/>
                </a:rPr>
                <a:t>Rentals drop during rainy/misty conditions</a:t>
              </a:r>
            </a:p>
            <a:p>
              <a:pPr marL="342900" lvl="0" indent="-342900">
                <a:lnSpc>
                  <a:spcPts val="2879"/>
                </a:lnSpc>
                <a:buFont typeface="Wingdings" panose="05000000000000000000" pitchFamily="2" charset="2"/>
                <a:buChar char="Ø"/>
              </a:pPr>
              <a:r>
                <a:rPr lang="en-US" sz="2400" u="none" strike="noStrike" dirty="0">
                  <a:solidFill>
                    <a:schemeClr val="bg1"/>
                  </a:solidFill>
                  <a:latin typeface="HK Grotesk" panose="020B0604020202020204" charset="0"/>
                  <a:ea typeface="HK Grotesk"/>
                  <a:cs typeface="HK Grotesk"/>
                  <a:sym typeface="HK Grotesk"/>
                </a:rPr>
                <a:t>Environmental Factors influence demand</a:t>
              </a:r>
            </a:p>
          </p:txBody>
        </p:sp>
        <p:sp>
          <p:nvSpPr>
            <p:cNvPr id="10" name="TextBox 11">
              <a:extLst>
                <a:ext uri="{FF2B5EF4-FFF2-40B4-BE49-F238E27FC236}">
                  <a16:creationId xmlns:a16="http://schemas.microsoft.com/office/drawing/2014/main" id="{5D6FF0C7-3AF4-1AB3-9367-C9F41E6FC992}"/>
                </a:ext>
              </a:extLst>
            </p:cNvPr>
            <p:cNvSpPr txBox="1"/>
            <p:nvPr/>
          </p:nvSpPr>
          <p:spPr>
            <a:xfrm>
              <a:off x="0" y="0"/>
              <a:ext cx="5346700" cy="212363"/>
            </a:xfrm>
            <a:prstGeom prst="rect">
              <a:avLst/>
            </a:prstGeom>
          </p:spPr>
          <p:txBody>
            <a:bodyPr lIns="0" tIns="0" rIns="0" bIns="0" rtlCol="0" anchor="t">
              <a:spAutoFit/>
            </a:bodyPr>
            <a:lstStyle/>
            <a:p>
              <a:pPr marL="0" lvl="0" indent="0" algn="l">
                <a:lnSpc>
                  <a:spcPts val="3359"/>
                </a:lnSpc>
              </a:pPr>
              <a:r>
                <a:rPr lang="en-US" sz="2799" b="1" u="none" strike="noStrike" dirty="0">
                  <a:solidFill>
                    <a:srgbClr val="F5F6FA"/>
                  </a:solidFill>
                  <a:latin typeface="HK Grotesk Semi-Bold"/>
                  <a:ea typeface="HK Grotesk Semi-Bold"/>
                  <a:cs typeface="HK Grotesk Semi-Bold"/>
                  <a:sym typeface="HK Grotesk Semi-Bold"/>
                </a:rPr>
                <a:t>Key Insights </a:t>
              </a:r>
            </a:p>
          </p:txBody>
        </p:sp>
      </p:grpSp>
      <p:grpSp>
        <p:nvGrpSpPr>
          <p:cNvPr id="16" name="Group 9">
            <a:extLst>
              <a:ext uri="{FF2B5EF4-FFF2-40B4-BE49-F238E27FC236}">
                <a16:creationId xmlns:a16="http://schemas.microsoft.com/office/drawing/2014/main" id="{D7B27F1A-D3DA-E55F-A14E-894501E44E12}"/>
              </a:ext>
            </a:extLst>
          </p:cNvPr>
          <p:cNvGrpSpPr/>
          <p:nvPr/>
        </p:nvGrpSpPr>
        <p:grpSpPr>
          <a:xfrm>
            <a:off x="10254343" y="5924338"/>
            <a:ext cx="6509657" cy="2114762"/>
            <a:chOff x="0" y="0"/>
            <a:chExt cx="5346700" cy="2577893"/>
          </a:xfrm>
        </p:grpSpPr>
        <p:sp>
          <p:nvSpPr>
            <p:cNvPr id="17" name="TextBox 10">
              <a:extLst>
                <a:ext uri="{FF2B5EF4-FFF2-40B4-BE49-F238E27FC236}">
                  <a16:creationId xmlns:a16="http://schemas.microsoft.com/office/drawing/2014/main" id="{06D13654-2C61-C15C-5B7D-A80B81510193}"/>
                </a:ext>
              </a:extLst>
            </p:cNvPr>
            <p:cNvSpPr txBox="1"/>
            <p:nvPr/>
          </p:nvSpPr>
          <p:spPr>
            <a:xfrm>
              <a:off x="0" y="1194363"/>
              <a:ext cx="5346700" cy="1383530"/>
            </a:xfrm>
            <a:prstGeom prst="rect">
              <a:avLst/>
            </a:prstGeom>
          </p:spPr>
          <p:txBody>
            <a:bodyPr lIns="0" tIns="0" rIns="0" bIns="0" rtlCol="0" anchor="t">
              <a:spAutoFit/>
            </a:bodyPr>
            <a:lstStyle/>
            <a:p>
              <a:pPr marL="0" lvl="0" indent="0" algn="l">
                <a:lnSpc>
                  <a:spcPts val="2879"/>
                </a:lnSpc>
              </a:pPr>
              <a:r>
                <a:rPr lang="en-US" sz="2400" dirty="0">
                  <a:solidFill>
                    <a:srgbClr val="F5F6FA"/>
                  </a:solidFill>
                  <a:latin typeface="HK Grotesk"/>
                  <a:ea typeface="HK Grotesk"/>
                  <a:cs typeface="HK Grotesk"/>
                  <a:sym typeface="HK Grotesk"/>
                </a:rPr>
                <a:t>Focus on strengthening engagement with registered users while creating incentives to convert casual riders. Use Weather and Weekday insights to optimize fleet availability and run targeted promotions	on peal and demand days</a:t>
              </a:r>
              <a:endParaRPr lang="en-US" sz="2400" u="none" strike="noStrike" dirty="0">
                <a:solidFill>
                  <a:srgbClr val="F5F6FA"/>
                </a:solidFill>
                <a:latin typeface="HK Grotesk"/>
                <a:ea typeface="HK Grotesk"/>
                <a:cs typeface="HK Grotesk"/>
                <a:sym typeface="HK Grotesk"/>
              </a:endParaRPr>
            </a:p>
          </p:txBody>
        </p:sp>
        <p:sp>
          <p:nvSpPr>
            <p:cNvPr id="18" name="TextBox 11">
              <a:extLst>
                <a:ext uri="{FF2B5EF4-FFF2-40B4-BE49-F238E27FC236}">
                  <a16:creationId xmlns:a16="http://schemas.microsoft.com/office/drawing/2014/main" id="{C84DC3C2-ED01-E5FD-954F-E8F85C6EF0DB}"/>
                </a:ext>
              </a:extLst>
            </p:cNvPr>
            <p:cNvSpPr txBox="1"/>
            <p:nvPr/>
          </p:nvSpPr>
          <p:spPr>
            <a:xfrm>
              <a:off x="0" y="0"/>
              <a:ext cx="5346700" cy="323487"/>
            </a:xfrm>
            <a:prstGeom prst="rect">
              <a:avLst/>
            </a:prstGeom>
          </p:spPr>
          <p:txBody>
            <a:bodyPr lIns="0" tIns="0" rIns="0" bIns="0" rtlCol="0" anchor="t">
              <a:spAutoFit/>
            </a:bodyPr>
            <a:lstStyle/>
            <a:p>
              <a:pPr marL="0" lvl="0" indent="0" algn="l">
                <a:lnSpc>
                  <a:spcPts val="3359"/>
                </a:lnSpc>
              </a:pPr>
              <a:r>
                <a:rPr lang="en-US" sz="2799" b="1" u="none" strike="noStrike" dirty="0">
                  <a:solidFill>
                    <a:srgbClr val="F5F6FA"/>
                  </a:solidFill>
                  <a:latin typeface="HK Grotesk Semi-Bold"/>
                  <a:ea typeface="HK Grotesk Semi-Bold"/>
                  <a:cs typeface="HK Grotesk Semi-Bold"/>
                  <a:sym typeface="HK Grotesk Semi-Bold"/>
                </a:rPr>
                <a:t>Recommendations for Success</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A3D62"/>
        </a:solidFill>
        <a:effectLst/>
      </p:bgPr>
    </p:bg>
    <p:spTree>
      <p:nvGrpSpPr>
        <p:cNvPr id="1" name=""/>
        <p:cNvGrpSpPr/>
        <p:nvPr/>
      </p:nvGrpSpPr>
      <p:grpSpPr>
        <a:xfrm>
          <a:off x="0" y="0"/>
          <a:ext cx="0" cy="0"/>
          <a:chOff x="0" y="0"/>
          <a:chExt cx="0" cy="0"/>
        </a:xfrm>
      </p:grpSpPr>
      <p:grpSp>
        <p:nvGrpSpPr>
          <p:cNvPr id="2" name="Group 2"/>
          <p:cNvGrpSpPr/>
          <p:nvPr/>
        </p:nvGrpSpPr>
        <p:grpSpPr>
          <a:xfrm>
            <a:off x="666750" y="2857500"/>
            <a:ext cx="12639675" cy="4705676"/>
            <a:chOff x="0" y="180975"/>
            <a:chExt cx="16852900" cy="6274234"/>
          </a:xfrm>
        </p:grpSpPr>
        <p:sp>
          <p:nvSpPr>
            <p:cNvPr id="3" name="TextBox 3"/>
            <p:cNvSpPr txBox="1"/>
            <p:nvPr/>
          </p:nvSpPr>
          <p:spPr>
            <a:xfrm>
              <a:off x="0" y="180975"/>
              <a:ext cx="16852900" cy="1769745"/>
            </a:xfrm>
            <a:prstGeom prst="rect">
              <a:avLst/>
            </a:prstGeom>
          </p:spPr>
          <p:txBody>
            <a:bodyPr lIns="0" tIns="0" rIns="0" bIns="0" rtlCol="0" anchor="t">
              <a:spAutoFit/>
            </a:bodyPr>
            <a:lstStyle/>
            <a:p>
              <a:pPr marL="0" lvl="0" indent="0" algn="l">
                <a:lnSpc>
                  <a:spcPts val="9600"/>
                </a:lnSpc>
              </a:pPr>
              <a:r>
                <a:rPr lang="en-US" sz="9600" spc="-192" dirty="0">
                  <a:solidFill>
                    <a:srgbClr val="F5F6FA"/>
                  </a:solidFill>
                  <a:latin typeface="Noto Serif Display ExtraCondensed Light"/>
                  <a:ea typeface="Noto Serif Display ExtraCondensed Light"/>
                  <a:cs typeface="Noto Serif Display ExtraCondensed Light"/>
                  <a:sym typeface="Noto Serif Display ExtraCondensed Light"/>
                </a:rPr>
                <a:t>Introduction</a:t>
              </a:r>
            </a:p>
          </p:txBody>
        </p:sp>
        <p:sp>
          <p:nvSpPr>
            <p:cNvPr id="4" name="TextBox 4"/>
            <p:cNvSpPr txBox="1"/>
            <p:nvPr/>
          </p:nvSpPr>
          <p:spPr>
            <a:xfrm>
              <a:off x="0" y="2387600"/>
              <a:ext cx="16852900" cy="4067609"/>
            </a:xfrm>
            <a:prstGeom prst="rect">
              <a:avLst/>
            </a:prstGeom>
          </p:spPr>
          <p:txBody>
            <a:bodyPr lIns="0" tIns="0" rIns="0" bIns="0" rtlCol="0" anchor="t">
              <a:spAutoFit/>
            </a:bodyPr>
            <a:lstStyle/>
            <a:p>
              <a:pPr marL="0" lvl="0" indent="0" algn="l">
                <a:lnSpc>
                  <a:spcPts val="3359"/>
                </a:lnSpc>
              </a:pPr>
              <a:r>
                <a:rPr lang="en-US" sz="2799" b="1" u="none" strike="noStrike" dirty="0">
                  <a:solidFill>
                    <a:srgbClr val="F5F6FA"/>
                  </a:solidFill>
                  <a:latin typeface="HK Grotesk Semi-Bold"/>
                  <a:ea typeface="HK Grotesk Semi-Bold"/>
                  <a:cs typeface="HK Grotesk Semi-Bold"/>
                  <a:sym typeface="HK Grotesk Semi-Bold"/>
                </a:rPr>
                <a:t>Overview of Bike Rental Insights</a:t>
              </a:r>
            </a:p>
            <a:p>
              <a:pPr marL="0" lvl="0" indent="0" algn="l">
                <a:lnSpc>
                  <a:spcPts val="3359"/>
                </a:lnSpc>
              </a:pPr>
              <a:endParaRPr lang="en-US" sz="2799" b="1" u="none" strike="noStrike" dirty="0">
                <a:solidFill>
                  <a:srgbClr val="F5F6FA"/>
                </a:solidFill>
                <a:latin typeface="HK Grotesk Semi-Bold"/>
                <a:ea typeface="HK Grotesk Semi-Bold"/>
                <a:cs typeface="HK Grotesk Semi-Bold"/>
                <a:sym typeface="HK Grotesk Semi-Bold"/>
              </a:endParaRPr>
            </a:p>
            <a:p>
              <a:pPr marL="457200" lvl="0" indent="-457200" algn="l">
                <a:lnSpc>
                  <a:spcPts val="3359"/>
                </a:lnSpc>
                <a:buFont typeface="Wingdings" panose="05000000000000000000" pitchFamily="2" charset="2"/>
                <a:buChar char="Ø"/>
              </a:pPr>
              <a:r>
                <a:rPr lang="en-US" sz="2799" b="1" dirty="0">
                  <a:solidFill>
                    <a:srgbClr val="F5F6FA"/>
                  </a:solidFill>
                  <a:latin typeface="HK Grotesk Semi-Bold"/>
                  <a:ea typeface="HK Grotesk Semi-Bold"/>
                  <a:cs typeface="HK Grotesk Semi-Bold"/>
                  <a:sym typeface="HK Grotesk Semi-Bold"/>
                </a:rPr>
                <a:t>Project Name – Bike Rental Dashboard</a:t>
              </a:r>
            </a:p>
            <a:p>
              <a:pPr marL="457200" lvl="0" indent="-457200" algn="l">
                <a:lnSpc>
                  <a:spcPts val="3359"/>
                </a:lnSpc>
                <a:buFont typeface="Wingdings" panose="05000000000000000000" pitchFamily="2" charset="2"/>
                <a:buChar char="Ø"/>
              </a:pPr>
              <a:r>
                <a:rPr lang="en-US" sz="2799" b="1" dirty="0">
                  <a:solidFill>
                    <a:srgbClr val="F5F6FA"/>
                  </a:solidFill>
                  <a:latin typeface="HK Grotesk Semi-Bold"/>
                  <a:ea typeface="HK Grotesk Semi-Bold"/>
                  <a:cs typeface="HK Grotesk Semi-Bold"/>
                  <a:sym typeface="HK Grotesk Semi-Bold"/>
                </a:rPr>
                <a:t>Objective : To Analyze short term bike rentals data (Jan 1 to Feb 14) and uncover usage patterns, user behaviors, and environmental impact</a:t>
              </a:r>
            </a:p>
            <a:p>
              <a:pPr marL="457200" lvl="0" indent="-457200" algn="l">
                <a:lnSpc>
                  <a:spcPts val="3359"/>
                </a:lnSpc>
                <a:buFont typeface="Wingdings" panose="05000000000000000000" pitchFamily="2" charset="2"/>
                <a:buChar char="Ø"/>
              </a:pPr>
              <a:r>
                <a:rPr lang="en-US" sz="2799" b="1" dirty="0">
                  <a:solidFill>
                    <a:srgbClr val="F5F6FA"/>
                  </a:solidFill>
                  <a:latin typeface="HK Grotesk Semi-Bold"/>
                  <a:ea typeface="HK Grotesk Semi-Bold"/>
                  <a:cs typeface="HK Grotesk Semi-Bold"/>
                  <a:sym typeface="HK Grotesk Semi-Bold"/>
                </a:rPr>
                <a:t>Data Source : Daily rental dataset with user type, weather, weekday, holiday and environmental factors</a:t>
              </a:r>
              <a:endParaRPr lang="en-US" sz="2799" b="1" u="none" strike="noStrike" dirty="0">
                <a:solidFill>
                  <a:srgbClr val="F5F6FA"/>
                </a:solidFill>
                <a:latin typeface="HK Grotesk Semi-Bold"/>
                <a:ea typeface="HK Grotesk Semi-Bold"/>
                <a:cs typeface="HK Grotesk Semi-Bold"/>
                <a:sym typeface="HK Grotesk Semi-Bold"/>
              </a:endParaRPr>
            </a:p>
          </p:txBody>
        </p:sp>
      </p:grpSp>
      <p:sp>
        <p:nvSpPr>
          <p:cNvPr id="5" name="AutoShape 5"/>
          <p:cNvSpPr/>
          <p:nvPr/>
        </p:nvSpPr>
        <p:spPr>
          <a:xfrm>
            <a:off x="0" y="676275"/>
            <a:ext cx="18288000" cy="0"/>
          </a:xfrm>
          <a:prstGeom prst="line">
            <a:avLst/>
          </a:prstGeom>
          <a:ln w="19050" cap="flat">
            <a:solidFill>
              <a:srgbClr val="F5F6FA"/>
            </a:solidFill>
            <a:prstDash val="solid"/>
            <a:headEnd type="none" w="sm" len="sm"/>
            <a:tailEnd type="none" w="sm" len="sm"/>
          </a:ln>
        </p:spPr>
      </p:sp>
      <p:sp>
        <p:nvSpPr>
          <p:cNvPr id="6" name="AutoShape 6"/>
          <p:cNvSpPr/>
          <p:nvPr/>
        </p:nvSpPr>
        <p:spPr>
          <a:xfrm>
            <a:off x="0" y="9620250"/>
            <a:ext cx="18288000" cy="0"/>
          </a:xfrm>
          <a:prstGeom prst="line">
            <a:avLst/>
          </a:prstGeom>
          <a:ln w="19050" cap="flat">
            <a:solidFill>
              <a:srgbClr val="F5F6FA"/>
            </a:solidFill>
            <a:prstDash val="solid"/>
            <a:headEnd type="none" w="sm" len="sm"/>
            <a:tailEnd type="none" w="sm" len="sm"/>
          </a:ln>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A3D62"/>
        </a:solidFill>
        <a:effectLst/>
      </p:bgPr>
    </p:bg>
    <p:spTree>
      <p:nvGrpSpPr>
        <p:cNvPr id="1" name=""/>
        <p:cNvGrpSpPr/>
        <p:nvPr/>
      </p:nvGrpSpPr>
      <p:grpSpPr>
        <a:xfrm>
          <a:off x="0" y="0"/>
          <a:ext cx="0" cy="0"/>
          <a:chOff x="0" y="0"/>
          <a:chExt cx="0" cy="0"/>
        </a:xfrm>
      </p:grpSpPr>
      <p:grpSp>
        <p:nvGrpSpPr>
          <p:cNvPr id="2" name="Group 2"/>
          <p:cNvGrpSpPr/>
          <p:nvPr/>
        </p:nvGrpSpPr>
        <p:grpSpPr>
          <a:xfrm>
            <a:off x="8286750" y="2708910"/>
            <a:ext cx="8629650" cy="4869180"/>
            <a:chOff x="0" y="0"/>
            <a:chExt cx="11506200" cy="6492240"/>
          </a:xfrm>
        </p:grpSpPr>
        <p:sp>
          <p:nvSpPr>
            <p:cNvPr id="3" name="TextBox 3"/>
            <p:cNvSpPr txBox="1"/>
            <p:nvPr/>
          </p:nvSpPr>
          <p:spPr>
            <a:xfrm>
              <a:off x="0" y="3850640"/>
              <a:ext cx="11506200" cy="558800"/>
            </a:xfrm>
            <a:prstGeom prst="rect">
              <a:avLst/>
            </a:prstGeom>
          </p:spPr>
          <p:txBody>
            <a:bodyPr lIns="0" tIns="0" rIns="0" bIns="0" rtlCol="0" anchor="t">
              <a:spAutoFit/>
            </a:bodyPr>
            <a:lstStyle/>
            <a:p>
              <a:pPr marL="0" lvl="0" indent="0" algn="l">
                <a:lnSpc>
                  <a:spcPts val="3359"/>
                </a:lnSpc>
                <a:spcBef>
                  <a:spcPct val="0"/>
                </a:spcBef>
              </a:pPr>
              <a:r>
                <a:rPr lang="en-US" sz="2799" b="1" u="none" strike="noStrike">
                  <a:solidFill>
                    <a:srgbClr val="F5F6FA"/>
                  </a:solidFill>
                  <a:latin typeface="HK Grotesk Semi-Bold"/>
                  <a:ea typeface="HK Grotesk Semi-Bold"/>
                  <a:cs typeface="HK Grotesk Semi-Bold"/>
                  <a:sym typeface="HK Grotesk Semi-Bold"/>
                </a:rPr>
                <a:t>Total Rentals</a:t>
              </a:r>
            </a:p>
          </p:txBody>
        </p:sp>
        <p:sp>
          <p:nvSpPr>
            <p:cNvPr id="4" name="TextBox 4"/>
            <p:cNvSpPr txBox="1"/>
            <p:nvPr/>
          </p:nvSpPr>
          <p:spPr>
            <a:xfrm>
              <a:off x="0" y="5044440"/>
              <a:ext cx="11506200" cy="1447800"/>
            </a:xfrm>
            <a:prstGeom prst="rect">
              <a:avLst/>
            </a:prstGeom>
          </p:spPr>
          <p:txBody>
            <a:bodyPr lIns="0" tIns="0" rIns="0" bIns="0" rtlCol="0" anchor="t">
              <a:spAutoFit/>
            </a:bodyPr>
            <a:lstStyle/>
            <a:p>
              <a:pPr marL="0" lvl="0" indent="0" algn="l">
                <a:lnSpc>
                  <a:spcPts val="2879"/>
                </a:lnSpc>
                <a:spcBef>
                  <a:spcPct val="0"/>
                </a:spcBef>
              </a:pPr>
              <a:r>
                <a:rPr lang="en-US" sz="2400" u="none" strike="noStrike">
                  <a:solidFill>
                    <a:srgbClr val="F5F6FA"/>
                  </a:solidFill>
                  <a:latin typeface="HK Grotesk"/>
                  <a:ea typeface="HK Grotesk"/>
                  <a:cs typeface="HK Grotesk"/>
                  <a:sym typeface="HK Grotesk"/>
                </a:rPr>
                <a:t>The total rentals from January 1 to February 14 indicate a </a:t>
              </a:r>
              <a:r>
                <a:rPr lang="en-US" sz="2400" b="1" u="none" strike="noStrike">
                  <a:solidFill>
                    <a:srgbClr val="F5F6FA"/>
                  </a:solidFill>
                  <a:latin typeface="HK Grotesk Bold"/>
                  <a:ea typeface="HK Grotesk Bold"/>
                  <a:cs typeface="HK Grotesk Bold"/>
                  <a:sym typeface="HK Grotesk Bold"/>
                </a:rPr>
                <a:t>consistent short-term demand</a:t>
              </a:r>
              <a:r>
                <a:rPr lang="en-US" sz="2400" u="none" strike="noStrike">
                  <a:solidFill>
                    <a:srgbClr val="F5F6FA"/>
                  </a:solidFill>
                  <a:latin typeface="HK Grotesk"/>
                  <a:ea typeface="HK Grotesk"/>
                  <a:cs typeface="HK Grotesk"/>
                  <a:sym typeface="HK Grotesk"/>
                </a:rPr>
                <a:t>, showcasing the popularity of the bike rental service among users during this period.</a:t>
              </a:r>
            </a:p>
          </p:txBody>
        </p:sp>
        <p:sp>
          <p:nvSpPr>
            <p:cNvPr id="5" name="TextBox 5"/>
            <p:cNvSpPr txBox="1"/>
            <p:nvPr/>
          </p:nvSpPr>
          <p:spPr>
            <a:xfrm>
              <a:off x="0" y="266700"/>
              <a:ext cx="11506200" cy="2659380"/>
            </a:xfrm>
            <a:prstGeom prst="rect">
              <a:avLst/>
            </a:prstGeom>
          </p:spPr>
          <p:txBody>
            <a:bodyPr lIns="0" tIns="0" rIns="0" bIns="0" rtlCol="0" anchor="t">
              <a:spAutoFit/>
            </a:bodyPr>
            <a:lstStyle/>
            <a:p>
              <a:pPr marL="0" lvl="0" indent="0" algn="l">
                <a:lnSpc>
                  <a:spcPts val="14400"/>
                </a:lnSpc>
                <a:spcBef>
                  <a:spcPct val="0"/>
                </a:spcBef>
              </a:pPr>
              <a:r>
                <a:rPr lang="en-US" sz="14400" u="none" strike="noStrike" spc="-288">
                  <a:solidFill>
                    <a:srgbClr val="F5F6FA"/>
                  </a:solidFill>
                  <a:latin typeface="Noto Serif Display ExtraCondensed Light"/>
                  <a:ea typeface="Noto Serif Display ExtraCondensed Light"/>
                  <a:cs typeface="Noto Serif Display ExtraCondensed Light"/>
                  <a:sym typeface="Noto Serif Display ExtraCondensed Light"/>
                </a:rPr>
                <a:t>58,304</a:t>
              </a:r>
            </a:p>
          </p:txBody>
        </p:sp>
      </p:grpSp>
      <p:sp>
        <p:nvSpPr>
          <p:cNvPr id="6" name="AutoShape 6"/>
          <p:cNvSpPr/>
          <p:nvPr/>
        </p:nvSpPr>
        <p:spPr>
          <a:xfrm>
            <a:off x="0" y="666750"/>
            <a:ext cx="18288000" cy="0"/>
          </a:xfrm>
          <a:prstGeom prst="line">
            <a:avLst/>
          </a:prstGeom>
          <a:ln w="19050" cap="flat">
            <a:solidFill>
              <a:srgbClr val="F5F6FA"/>
            </a:solidFill>
            <a:prstDash val="solid"/>
            <a:headEnd type="none" w="sm" len="sm"/>
            <a:tailEnd type="none" w="sm" len="sm"/>
          </a:ln>
        </p:spPr>
      </p:sp>
      <p:sp>
        <p:nvSpPr>
          <p:cNvPr id="7" name="AutoShape 7"/>
          <p:cNvSpPr/>
          <p:nvPr/>
        </p:nvSpPr>
        <p:spPr>
          <a:xfrm>
            <a:off x="0" y="9620250"/>
            <a:ext cx="18288000" cy="0"/>
          </a:xfrm>
          <a:prstGeom prst="line">
            <a:avLst/>
          </a:prstGeom>
          <a:ln w="19050" cap="flat">
            <a:solidFill>
              <a:srgbClr val="F5F6FA"/>
            </a:solidFill>
            <a:prstDash val="solid"/>
            <a:headEnd type="none" w="sm" len="sm"/>
            <a:tailEnd type="none" w="sm" len="sm"/>
          </a:ln>
        </p:spPr>
      </p:sp>
      <p:graphicFrame>
        <p:nvGraphicFramePr>
          <p:cNvPr id="8" name="Chart 7">
            <a:extLst>
              <a:ext uri="{FF2B5EF4-FFF2-40B4-BE49-F238E27FC236}">
                <a16:creationId xmlns:a16="http://schemas.microsoft.com/office/drawing/2014/main" id="{CBB1030D-1E72-41D1-8DCE-D0F8AD0AE2CA}"/>
              </a:ext>
            </a:extLst>
          </p:cNvPr>
          <p:cNvGraphicFramePr>
            <a:graphicFrameLocks/>
          </p:cNvGraphicFramePr>
          <p:nvPr>
            <p:extLst>
              <p:ext uri="{D42A27DB-BD31-4B8C-83A1-F6EECF244321}">
                <p14:modId xmlns:p14="http://schemas.microsoft.com/office/powerpoint/2010/main" val="3000715756"/>
              </p:ext>
            </p:extLst>
          </p:nvPr>
        </p:nvGraphicFramePr>
        <p:xfrm>
          <a:off x="457200" y="2908935"/>
          <a:ext cx="7086600" cy="4669151"/>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A3D62"/>
        </a:solidFill>
        <a:effectLst/>
      </p:bgPr>
    </p:bg>
    <p:spTree>
      <p:nvGrpSpPr>
        <p:cNvPr id="1" name=""/>
        <p:cNvGrpSpPr/>
        <p:nvPr/>
      </p:nvGrpSpPr>
      <p:grpSpPr>
        <a:xfrm>
          <a:off x="0" y="0"/>
          <a:ext cx="0" cy="0"/>
          <a:chOff x="0" y="0"/>
          <a:chExt cx="0" cy="0"/>
        </a:xfrm>
      </p:grpSpPr>
      <p:grpSp>
        <p:nvGrpSpPr>
          <p:cNvPr id="2" name="Group 2"/>
          <p:cNvGrpSpPr/>
          <p:nvPr/>
        </p:nvGrpSpPr>
        <p:grpSpPr>
          <a:xfrm>
            <a:off x="9296399" y="3181350"/>
            <a:ext cx="6886575" cy="2343150"/>
            <a:chOff x="0" y="0"/>
            <a:chExt cx="9182100" cy="3124200"/>
          </a:xfrm>
        </p:grpSpPr>
        <p:sp>
          <p:nvSpPr>
            <p:cNvPr id="3" name="TextBox 3"/>
            <p:cNvSpPr txBox="1"/>
            <p:nvPr/>
          </p:nvSpPr>
          <p:spPr>
            <a:xfrm>
              <a:off x="0" y="0"/>
              <a:ext cx="9182100" cy="558800"/>
            </a:xfrm>
            <a:prstGeom prst="rect">
              <a:avLst/>
            </a:prstGeom>
          </p:spPr>
          <p:txBody>
            <a:bodyPr lIns="0" tIns="0" rIns="0" bIns="0" rtlCol="0" anchor="t">
              <a:spAutoFit/>
            </a:bodyPr>
            <a:lstStyle/>
            <a:p>
              <a:pPr marL="0" lvl="0" indent="0" algn="l">
                <a:lnSpc>
                  <a:spcPts val="3359"/>
                </a:lnSpc>
              </a:pPr>
              <a:r>
                <a:rPr lang="en-US" sz="2799" b="1" u="none" strike="noStrike" dirty="0">
                  <a:solidFill>
                    <a:srgbClr val="F5F6FA"/>
                  </a:solidFill>
                  <a:latin typeface="HK Grotesk Semi-Bold"/>
                  <a:ea typeface="HK Grotesk Semi-Bold"/>
                  <a:cs typeface="HK Grotesk Semi-Bold"/>
                  <a:sym typeface="HK Grotesk Semi-Bold"/>
                </a:rPr>
                <a:t>Casual Users</a:t>
              </a:r>
            </a:p>
          </p:txBody>
        </p:sp>
        <p:sp>
          <p:nvSpPr>
            <p:cNvPr id="4" name="TextBox 4"/>
            <p:cNvSpPr txBox="1"/>
            <p:nvPr/>
          </p:nvSpPr>
          <p:spPr>
            <a:xfrm>
              <a:off x="0" y="1193800"/>
              <a:ext cx="9182100" cy="1930400"/>
            </a:xfrm>
            <a:prstGeom prst="rect">
              <a:avLst/>
            </a:prstGeom>
          </p:spPr>
          <p:txBody>
            <a:bodyPr lIns="0" tIns="0" rIns="0" bIns="0" rtlCol="0" anchor="t">
              <a:spAutoFit/>
            </a:bodyPr>
            <a:lstStyle/>
            <a:p>
              <a:pPr marL="0" lvl="0" indent="0" algn="l">
                <a:lnSpc>
                  <a:spcPts val="2879"/>
                </a:lnSpc>
              </a:pPr>
              <a:r>
                <a:rPr lang="en-US" sz="2400" u="none" strike="noStrike" dirty="0">
                  <a:solidFill>
                    <a:srgbClr val="F5F6FA"/>
                  </a:solidFill>
                  <a:latin typeface="HK Grotesk"/>
                  <a:ea typeface="HK Grotesk"/>
                  <a:cs typeface="HK Grotesk"/>
                  <a:sym typeface="HK Grotesk"/>
                </a:rPr>
                <a:t>Casual users account for </a:t>
              </a:r>
              <a:r>
                <a:rPr lang="en-US" sz="2400" b="1" u="none" strike="noStrike" dirty="0">
                  <a:solidFill>
                    <a:srgbClr val="F5F6FA"/>
                  </a:solidFill>
                  <a:latin typeface="HK Grotesk Bold"/>
                  <a:ea typeface="HK Grotesk Bold"/>
                  <a:cs typeface="HK Grotesk Bold"/>
                  <a:sym typeface="HK Grotesk Bold"/>
                </a:rPr>
                <a:t>4,921 rentals</a:t>
              </a:r>
              <a:r>
                <a:rPr lang="en-US" sz="2400" u="none" strike="noStrike" dirty="0">
                  <a:solidFill>
                    <a:srgbClr val="F5F6FA"/>
                  </a:solidFill>
                  <a:latin typeface="HK Grotesk"/>
                  <a:ea typeface="HK Grotesk"/>
                  <a:cs typeface="HK Grotesk"/>
                  <a:sym typeface="HK Grotesk"/>
                </a:rPr>
                <a:t>, representing </a:t>
              </a:r>
              <a:r>
                <a:rPr lang="en-US" sz="2400" b="1" u="none" strike="noStrike" dirty="0">
                  <a:solidFill>
                    <a:srgbClr val="F5F6FA"/>
                  </a:solidFill>
                  <a:latin typeface="HK Grotesk Bold"/>
                  <a:ea typeface="HK Grotesk Bold"/>
                  <a:cs typeface="HK Grotesk Bold"/>
                  <a:sym typeface="HK Grotesk Bold"/>
                </a:rPr>
                <a:t>8.44%</a:t>
              </a:r>
              <a:r>
                <a:rPr lang="en-US" sz="2400" u="none" strike="noStrike" dirty="0">
                  <a:solidFill>
                    <a:srgbClr val="F5F6FA"/>
                  </a:solidFill>
                  <a:latin typeface="HK Grotesk"/>
                  <a:ea typeface="HK Grotesk"/>
                  <a:cs typeface="HK Grotesk"/>
                  <a:sym typeface="HK Grotesk"/>
                </a:rPr>
                <a:t> of total usage. This group primarily seeks flexibility and convenience, showing potential for targeted engagement strategies.</a:t>
              </a:r>
            </a:p>
          </p:txBody>
        </p:sp>
      </p:grpSp>
      <p:grpSp>
        <p:nvGrpSpPr>
          <p:cNvPr id="5" name="Group 5"/>
          <p:cNvGrpSpPr/>
          <p:nvPr/>
        </p:nvGrpSpPr>
        <p:grpSpPr>
          <a:xfrm>
            <a:off x="9296400" y="6038850"/>
            <a:ext cx="6886575" cy="2343150"/>
            <a:chOff x="0" y="0"/>
            <a:chExt cx="9182100" cy="3124200"/>
          </a:xfrm>
        </p:grpSpPr>
        <p:sp>
          <p:nvSpPr>
            <p:cNvPr id="6" name="TextBox 6"/>
            <p:cNvSpPr txBox="1"/>
            <p:nvPr/>
          </p:nvSpPr>
          <p:spPr>
            <a:xfrm>
              <a:off x="0" y="0"/>
              <a:ext cx="9182100" cy="558800"/>
            </a:xfrm>
            <a:prstGeom prst="rect">
              <a:avLst/>
            </a:prstGeom>
          </p:spPr>
          <p:txBody>
            <a:bodyPr lIns="0" tIns="0" rIns="0" bIns="0" rtlCol="0" anchor="t">
              <a:spAutoFit/>
            </a:bodyPr>
            <a:lstStyle/>
            <a:p>
              <a:pPr marL="0" lvl="0" indent="0" algn="l">
                <a:lnSpc>
                  <a:spcPts val="3359"/>
                </a:lnSpc>
              </a:pPr>
              <a:r>
                <a:rPr lang="en-US" sz="2799" b="1" u="none" strike="noStrike">
                  <a:solidFill>
                    <a:srgbClr val="F5F6FA"/>
                  </a:solidFill>
                  <a:latin typeface="HK Grotesk Semi-Bold"/>
                  <a:ea typeface="HK Grotesk Semi-Bold"/>
                  <a:cs typeface="HK Grotesk Semi-Bold"/>
                  <a:sym typeface="HK Grotesk Semi-Bold"/>
                </a:rPr>
                <a:t>Registered Users</a:t>
              </a:r>
            </a:p>
          </p:txBody>
        </p:sp>
        <p:sp>
          <p:nvSpPr>
            <p:cNvPr id="7" name="TextBox 7"/>
            <p:cNvSpPr txBox="1"/>
            <p:nvPr/>
          </p:nvSpPr>
          <p:spPr>
            <a:xfrm>
              <a:off x="0" y="1193800"/>
              <a:ext cx="9182100" cy="1930400"/>
            </a:xfrm>
            <a:prstGeom prst="rect">
              <a:avLst/>
            </a:prstGeom>
          </p:spPr>
          <p:txBody>
            <a:bodyPr lIns="0" tIns="0" rIns="0" bIns="0" rtlCol="0" anchor="t">
              <a:spAutoFit/>
            </a:bodyPr>
            <a:lstStyle/>
            <a:p>
              <a:pPr marL="0" lvl="0" indent="0" algn="l">
                <a:lnSpc>
                  <a:spcPts val="2879"/>
                </a:lnSpc>
              </a:pPr>
              <a:r>
                <a:rPr lang="en-US" sz="2400" u="none" strike="noStrike">
                  <a:solidFill>
                    <a:srgbClr val="F5F6FA"/>
                  </a:solidFill>
                  <a:latin typeface="HK Grotesk"/>
                  <a:ea typeface="HK Grotesk"/>
                  <a:cs typeface="HK Grotesk"/>
                  <a:sym typeface="HK Grotesk"/>
                </a:rPr>
                <a:t>Registered users comprise </a:t>
              </a:r>
              <a:r>
                <a:rPr lang="en-US" sz="2400" b="1" u="none" strike="noStrike">
                  <a:solidFill>
                    <a:srgbClr val="F5F6FA"/>
                  </a:solidFill>
                  <a:latin typeface="HK Grotesk Bold"/>
                  <a:ea typeface="HK Grotesk Bold"/>
                  <a:cs typeface="HK Grotesk Bold"/>
                  <a:sym typeface="HK Grotesk Bold"/>
                </a:rPr>
                <a:t>53,383 rentals</a:t>
              </a:r>
              <a:r>
                <a:rPr lang="en-US" sz="2400" u="none" strike="noStrike">
                  <a:solidFill>
                    <a:srgbClr val="F5F6FA"/>
                  </a:solidFill>
                  <a:latin typeface="HK Grotesk"/>
                  <a:ea typeface="HK Grotesk"/>
                  <a:cs typeface="HK Grotesk"/>
                  <a:sym typeface="HK Grotesk"/>
                </a:rPr>
                <a:t>, making up </a:t>
              </a:r>
              <a:r>
                <a:rPr lang="en-US" sz="2400" b="1" u="none" strike="noStrike">
                  <a:solidFill>
                    <a:srgbClr val="F5F6FA"/>
                  </a:solidFill>
                  <a:latin typeface="HK Grotesk Bold"/>
                  <a:ea typeface="HK Grotesk Bold"/>
                  <a:cs typeface="HK Grotesk Bold"/>
                  <a:sym typeface="HK Grotesk Bold"/>
                </a:rPr>
                <a:t>91.56%</a:t>
              </a:r>
              <a:r>
                <a:rPr lang="en-US" sz="2400" u="none" strike="noStrike">
                  <a:solidFill>
                    <a:srgbClr val="F5F6FA"/>
                  </a:solidFill>
                  <a:latin typeface="HK Grotesk"/>
                  <a:ea typeface="HK Grotesk"/>
                  <a:cs typeface="HK Grotesk"/>
                  <a:sym typeface="HK Grotesk"/>
                </a:rPr>
                <a:t> of total rentals. Their loyalty indicates a </a:t>
              </a:r>
              <a:r>
                <a:rPr lang="en-US" sz="2400" b="1" u="none" strike="noStrike">
                  <a:solidFill>
                    <a:srgbClr val="F5F6FA"/>
                  </a:solidFill>
                  <a:latin typeface="HK Grotesk Bold"/>
                  <a:ea typeface="HK Grotesk Bold"/>
                  <a:cs typeface="HK Grotesk Bold"/>
                  <a:sym typeface="HK Grotesk Bold"/>
                </a:rPr>
                <a:t>strong base</a:t>
              </a:r>
              <a:r>
                <a:rPr lang="en-US" sz="2400" u="none" strike="noStrike">
                  <a:solidFill>
                    <a:srgbClr val="F5F6FA"/>
                  </a:solidFill>
                  <a:latin typeface="HK Grotesk"/>
                  <a:ea typeface="HK Grotesk"/>
                  <a:cs typeface="HK Grotesk"/>
                  <a:sym typeface="HK Grotesk"/>
                </a:rPr>
                <a:t> for retention marketing efforts, which can enhance overall business performance.</a:t>
              </a:r>
            </a:p>
          </p:txBody>
        </p:sp>
      </p:grpSp>
      <p:grpSp>
        <p:nvGrpSpPr>
          <p:cNvPr id="8" name="Group 8"/>
          <p:cNvGrpSpPr/>
          <p:nvPr/>
        </p:nvGrpSpPr>
        <p:grpSpPr>
          <a:xfrm>
            <a:off x="666750" y="1562100"/>
            <a:ext cx="16954500" cy="2209800"/>
            <a:chOff x="0" y="0"/>
            <a:chExt cx="22606000" cy="2946400"/>
          </a:xfrm>
        </p:grpSpPr>
        <p:sp>
          <p:nvSpPr>
            <p:cNvPr id="9" name="TextBox 9"/>
            <p:cNvSpPr txBox="1"/>
            <p:nvPr/>
          </p:nvSpPr>
          <p:spPr>
            <a:xfrm>
              <a:off x="0" y="180975"/>
              <a:ext cx="22606000" cy="1769745"/>
            </a:xfrm>
            <a:prstGeom prst="rect">
              <a:avLst/>
            </a:prstGeom>
          </p:spPr>
          <p:txBody>
            <a:bodyPr lIns="0" tIns="0" rIns="0" bIns="0" rtlCol="0" anchor="t">
              <a:spAutoFit/>
            </a:bodyPr>
            <a:lstStyle/>
            <a:p>
              <a:pPr marL="0" lvl="0" indent="0" algn="l">
                <a:lnSpc>
                  <a:spcPts val="9600"/>
                </a:lnSpc>
              </a:pPr>
              <a:r>
                <a:rPr lang="en-US" sz="9600" spc="-192">
                  <a:solidFill>
                    <a:srgbClr val="F5F6FA"/>
                  </a:solidFill>
                  <a:latin typeface="Noto Serif Display ExtraCondensed Light"/>
                  <a:ea typeface="Noto Serif Display ExtraCondensed Light"/>
                  <a:cs typeface="Noto Serif Display ExtraCondensed Light"/>
                  <a:sym typeface="Noto Serif Display ExtraCondensed Light"/>
                </a:rPr>
                <a:t>User Type Distribution</a:t>
              </a:r>
            </a:p>
          </p:txBody>
        </p:sp>
        <p:sp>
          <p:nvSpPr>
            <p:cNvPr id="10" name="TextBox 10"/>
            <p:cNvSpPr txBox="1"/>
            <p:nvPr/>
          </p:nvSpPr>
          <p:spPr>
            <a:xfrm>
              <a:off x="0" y="2387600"/>
              <a:ext cx="22606000" cy="558800"/>
            </a:xfrm>
            <a:prstGeom prst="rect">
              <a:avLst/>
            </a:prstGeom>
          </p:spPr>
          <p:txBody>
            <a:bodyPr lIns="0" tIns="0" rIns="0" bIns="0" rtlCol="0" anchor="t">
              <a:spAutoFit/>
            </a:bodyPr>
            <a:lstStyle/>
            <a:p>
              <a:pPr marL="0" lvl="0" indent="0" algn="l">
                <a:lnSpc>
                  <a:spcPts val="3359"/>
                </a:lnSpc>
              </a:pPr>
              <a:r>
                <a:rPr lang="en-US" sz="2799" b="1" u="none" strike="noStrike">
                  <a:solidFill>
                    <a:srgbClr val="F5F6FA"/>
                  </a:solidFill>
                  <a:latin typeface="HK Grotesk Semi-Bold"/>
                  <a:ea typeface="HK Grotesk Semi-Bold"/>
                  <a:cs typeface="HK Grotesk Semi-Bold"/>
                  <a:sym typeface="HK Grotesk Semi-Bold"/>
                </a:rPr>
                <a:t>Insights on Casual vs. Registered Users</a:t>
              </a:r>
            </a:p>
          </p:txBody>
        </p:sp>
      </p:grpSp>
      <p:sp>
        <p:nvSpPr>
          <p:cNvPr id="11" name="AutoShape 11"/>
          <p:cNvSpPr/>
          <p:nvPr/>
        </p:nvSpPr>
        <p:spPr>
          <a:xfrm>
            <a:off x="0" y="676275"/>
            <a:ext cx="18288000" cy="0"/>
          </a:xfrm>
          <a:prstGeom prst="line">
            <a:avLst/>
          </a:prstGeom>
          <a:ln w="19050" cap="flat">
            <a:solidFill>
              <a:srgbClr val="F5F6FA"/>
            </a:solidFill>
            <a:prstDash val="solid"/>
            <a:headEnd type="none" w="sm" len="sm"/>
            <a:tailEnd type="none" w="sm" len="sm"/>
          </a:ln>
        </p:spPr>
      </p:sp>
      <p:sp>
        <p:nvSpPr>
          <p:cNvPr id="12" name="AutoShape 12"/>
          <p:cNvSpPr/>
          <p:nvPr/>
        </p:nvSpPr>
        <p:spPr>
          <a:xfrm>
            <a:off x="0" y="9620250"/>
            <a:ext cx="18288000" cy="0"/>
          </a:xfrm>
          <a:prstGeom prst="line">
            <a:avLst/>
          </a:prstGeom>
          <a:ln w="19050" cap="flat">
            <a:solidFill>
              <a:srgbClr val="F5F6FA"/>
            </a:solidFill>
            <a:prstDash val="solid"/>
            <a:headEnd type="none" w="sm" len="sm"/>
            <a:tailEnd type="none" w="sm" len="sm"/>
          </a:ln>
        </p:spPr>
      </p:sp>
      <p:graphicFrame>
        <p:nvGraphicFramePr>
          <p:cNvPr id="13" name="Chart 12">
            <a:extLst>
              <a:ext uri="{FF2B5EF4-FFF2-40B4-BE49-F238E27FC236}">
                <a16:creationId xmlns:a16="http://schemas.microsoft.com/office/drawing/2014/main" id="{2E44C3E9-AE4C-4A74-B7BC-D2F8C93927CE}"/>
              </a:ext>
            </a:extLst>
          </p:cNvPr>
          <p:cNvGraphicFramePr>
            <a:graphicFrameLocks/>
          </p:cNvGraphicFramePr>
          <p:nvPr>
            <p:extLst>
              <p:ext uri="{D42A27DB-BD31-4B8C-83A1-F6EECF244321}">
                <p14:modId xmlns:p14="http://schemas.microsoft.com/office/powerpoint/2010/main" val="2804707056"/>
              </p:ext>
            </p:extLst>
          </p:nvPr>
        </p:nvGraphicFramePr>
        <p:xfrm>
          <a:off x="666750" y="4088424"/>
          <a:ext cx="7467600" cy="4625340"/>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A3D62"/>
        </a:solidFill>
        <a:effectLst/>
      </p:bgPr>
    </p:bg>
    <p:spTree>
      <p:nvGrpSpPr>
        <p:cNvPr id="1" name=""/>
        <p:cNvGrpSpPr/>
        <p:nvPr/>
      </p:nvGrpSpPr>
      <p:grpSpPr>
        <a:xfrm>
          <a:off x="0" y="0"/>
          <a:ext cx="0" cy="0"/>
          <a:chOff x="0" y="0"/>
          <a:chExt cx="0" cy="0"/>
        </a:xfrm>
      </p:grpSpPr>
      <p:grpSp>
        <p:nvGrpSpPr>
          <p:cNvPr id="2" name="Group 2"/>
          <p:cNvGrpSpPr/>
          <p:nvPr/>
        </p:nvGrpSpPr>
        <p:grpSpPr>
          <a:xfrm>
            <a:off x="9296400" y="3028950"/>
            <a:ext cx="6886575" cy="2343150"/>
            <a:chOff x="0" y="0"/>
            <a:chExt cx="9182100" cy="3124200"/>
          </a:xfrm>
        </p:grpSpPr>
        <p:sp>
          <p:nvSpPr>
            <p:cNvPr id="3" name="TextBox 3"/>
            <p:cNvSpPr txBox="1"/>
            <p:nvPr/>
          </p:nvSpPr>
          <p:spPr>
            <a:xfrm>
              <a:off x="0" y="0"/>
              <a:ext cx="9182100" cy="558800"/>
            </a:xfrm>
            <a:prstGeom prst="rect">
              <a:avLst/>
            </a:prstGeom>
          </p:spPr>
          <p:txBody>
            <a:bodyPr lIns="0" tIns="0" rIns="0" bIns="0" rtlCol="0" anchor="t">
              <a:spAutoFit/>
            </a:bodyPr>
            <a:lstStyle/>
            <a:p>
              <a:pPr marL="0" lvl="0" indent="0" algn="l">
                <a:lnSpc>
                  <a:spcPts val="3359"/>
                </a:lnSpc>
              </a:pPr>
              <a:r>
                <a:rPr lang="en-US" sz="2799" b="1" u="none" strike="noStrike">
                  <a:solidFill>
                    <a:srgbClr val="F5F6FA"/>
                  </a:solidFill>
                  <a:latin typeface="HK Grotesk Semi-Bold"/>
                  <a:ea typeface="HK Grotesk Semi-Bold"/>
                  <a:cs typeface="HK Grotesk Semi-Bold"/>
                  <a:sym typeface="HK Grotesk Semi-Bold"/>
                </a:rPr>
                <a:t>Peak Weekday</a:t>
              </a:r>
            </a:p>
          </p:txBody>
        </p:sp>
        <p:sp>
          <p:nvSpPr>
            <p:cNvPr id="4" name="TextBox 4"/>
            <p:cNvSpPr txBox="1"/>
            <p:nvPr/>
          </p:nvSpPr>
          <p:spPr>
            <a:xfrm>
              <a:off x="0" y="1193800"/>
              <a:ext cx="9182100" cy="1930400"/>
            </a:xfrm>
            <a:prstGeom prst="rect">
              <a:avLst/>
            </a:prstGeom>
          </p:spPr>
          <p:txBody>
            <a:bodyPr lIns="0" tIns="0" rIns="0" bIns="0" rtlCol="0" anchor="t">
              <a:spAutoFit/>
            </a:bodyPr>
            <a:lstStyle/>
            <a:p>
              <a:pPr marL="0" lvl="0" indent="0" algn="l">
                <a:lnSpc>
                  <a:spcPts val="2879"/>
                </a:lnSpc>
              </a:pPr>
              <a:r>
                <a:rPr lang="en-US" sz="2400" u="none" strike="noStrike" dirty="0">
                  <a:solidFill>
                    <a:srgbClr val="F5F6FA"/>
                  </a:solidFill>
                  <a:latin typeface="HK Grotesk"/>
                  <a:ea typeface="HK Grotesk"/>
                  <a:cs typeface="HK Grotesk"/>
                  <a:sym typeface="HK Grotesk"/>
                </a:rPr>
                <a:t>The highest rental activity occurs on Fridays, indicating a </a:t>
              </a:r>
              <a:r>
                <a:rPr lang="en-US" sz="2400" b="1" u="none" strike="noStrike" dirty="0">
                  <a:solidFill>
                    <a:srgbClr val="F5F6FA"/>
                  </a:solidFill>
                  <a:latin typeface="HK Grotesk Bold"/>
                  <a:ea typeface="HK Grotesk Bold"/>
                  <a:cs typeface="HK Grotesk Bold"/>
                  <a:sym typeface="HK Grotesk Bold"/>
                </a:rPr>
                <a:t>strong preference</a:t>
              </a:r>
              <a:r>
                <a:rPr lang="en-US" sz="2400" u="none" strike="noStrike" dirty="0">
                  <a:solidFill>
                    <a:srgbClr val="F5F6FA"/>
                  </a:solidFill>
                  <a:latin typeface="HK Grotesk"/>
                  <a:ea typeface="HK Grotesk"/>
                  <a:cs typeface="HK Grotesk"/>
                  <a:sym typeface="HK Grotesk"/>
                </a:rPr>
                <a:t> for users to initiate weekend activities, reflecting a desire to enjoy cycling before the weekend begins.</a:t>
              </a:r>
            </a:p>
          </p:txBody>
        </p:sp>
      </p:grpSp>
      <p:grpSp>
        <p:nvGrpSpPr>
          <p:cNvPr id="5" name="Group 5"/>
          <p:cNvGrpSpPr/>
          <p:nvPr/>
        </p:nvGrpSpPr>
        <p:grpSpPr>
          <a:xfrm>
            <a:off x="9296400" y="6038850"/>
            <a:ext cx="6886575" cy="2343150"/>
            <a:chOff x="0" y="0"/>
            <a:chExt cx="9182100" cy="3124200"/>
          </a:xfrm>
        </p:grpSpPr>
        <p:sp>
          <p:nvSpPr>
            <p:cNvPr id="6" name="TextBox 6"/>
            <p:cNvSpPr txBox="1"/>
            <p:nvPr/>
          </p:nvSpPr>
          <p:spPr>
            <a:xfrm>
              <a:off x="0" y="0"/>
              <a:ext cx="9182100" cy="558800"/>
            </a:xfrm>
            <a:prstGeom prst="rect">
              <a:avLst/>
            </a:prstGeom>
          </p:spPr>
          <p:txBody>
            <a:bodyPr lIns="0" tIns="0" rIns="0" bIns="0" rtlCol="0" anchor="t">
              <a:spAutoFit/>
            </a:bodyPr>
            <a:lstStyle/>
            <a:p>
              <a:pPr marL="0" lvl="0" indent="0" algn="l">
                <a:lnSpc>
                  <a:spcPts val="3359"/>
                </a:lnSpc>
              </a:pPr>
              <a:r>
                <a:rPr lang="en-US" sz="2799" b="1" u="none" strike="noStrike">
                  <a:solidFill>
                    <a:srgbClr val="F5F6FA"/>
                  </a:solidFill>
                  <a:latin typeface="HK Grotesk Semi-Bold"/>
                  <a:ea typeface="HK Grotesk Semi-Bold"/>
                  <a:cs typeface="HK Grotesk Semi-Bold"/>
                  <a:sym typeface="HK Grotesk Semi-Bold"/>
                </a:rPr>
                <a:t>Peak Weather</a:t>
              </a:r>
            </a:p>
          </p:txBody>
        </p:sp>
        <p:sp>
          <p:nvSpPr>
            <p:cNvPr id="7" name="TextBox 7"/>
            <p:cNvSpPr txBox="1"/>
            <p:nvPr/>
          </p:nvSpPr>
          <p:spPr>
            <a:xfrm>
              <a:off x="0" y="1193800"/>
              <a:ext cx="9182100" cy="1930400"/>
            </a:xfrm>
            <a:prstGeom prst="rect">
              <a:avLst/>
            </a:prstGeom>
          </p:spPr>
          <p:txBody>
            <a:bodyPr lIns="0" tIns="0" rIns="0" bIns="0" rtlCol="0" anchor="t">
              <a:spAutoFit/>
            </a:bodyPr>
            <a:lstStyle/>
            <a:p>
              <a:pPr marL="0" lvl="0" indent="0" algn="l">
                <a:lnSpc>
                  <a:spcPts val="2879"/>
                </a:lnSpc>
              </a:pPr>
              <a:r>
                <a:rPr lang="en-US" sz="2400" u="none" strike="noStrike">
                  <a:solidFill>
                    <a:srgbClr val="F5F6FA"/>
                  </a:solidFill>
                  <a:latin typeface="HK Grotesk"/>
                  <a:ea typeface="HK Grotesk"/>
                  <a:cs typeface="HK Grotesk"/>
                  <a:sym typeface="HK Grotesk"/>
                </a:rPr>
                <a:t>Clear weather conditions lead to the highest rental volumes, demonstrating that users are </a:t>
              </a:r>
              <a:r>
                <a:rPr lang="en-US" sz="2400" b="1" u="none" strike="noStrike">
                  <a:solidFill>
                    <a:srgbClr val="F5F6FA"/>
                  </a:solidFill>
                  <a:latin typeface="HK Grotesk Bold"/>
                  <a:ea typeface="HK Grotesk Bold"/>
                  <a:cs typeface="HK Grotesk Bold"/>
                  <a:sym typeface="HK Grotesk Bold"/>
                </a:rPr>
                <a:t>more likely</a:t>
              </a:r>
              <a:r>
                <a:rPr lang="en-US" sz="2400" u="none" strike="noStrike">
                  <a:solidFill>
                    <a:srgbClr val="F5F6FA"/>
                  </a:solidFill>
                  <a:latin typeface="HK Grotesk"/>
                  <a:ea typeface="HK Grotesk"/>
                  <a:cs typeface="HK Grotesk"/>
                  <a:sym typeface="HK Grotesk"/>
                </a:rPr>
                <a:t> to rent bikes when the skies are clear, favoring enjoyable cycling experiences.</a:t>
              </a:r>
            </a:p>
          </p:txBody>
        </p:sp>
      </p:grpSp>
      <p:grpSp>
        <p:nvGrpSpPr>
          <p:cNvPr id="8" name="Group 8"/>
          <p:cNvGrpSpPr/>
          <p:nvPr/>
        </p:nvGrpSpPr>
        <p:grpSpPr>
          <a:xfrm>
            <a:off x="666750" y="1562100"/>
            <a:ext cx="16954500" cy="2209800"/>
            <a:chOff x="0" y="0"/>
            <a:chExt cx="22606000" cy="2946400"/>
          </a:xfrm>
        </p:grpSpPr>
        <p:sp>
          <p:nvSpPr>
            <p:cNvPr id="9" name="TextBox 9"/>
            <p:cNvSpPr txBox="1"/>
            <p:nvPr/>
          </p:nvSpPr>
          <p:spPr>
            <a:xfrm>
              <a:off x="0" y="180975"/>
              <a:ext cx="22606000" cy="1769745"/>
            </a:xfrm>
            <a:prstGeom prst="rect">
              <a:avLst/>
            </a:prstGeom>
          </p:spPr>
          <p:txBody>
            <a:bodyPr lIns="0" tIns="0" rIns="0" bIns="0" rtlCol="0" anchor="t">
              <a:spAutoFit/>
            </a:bodyPr>
            <a:lstStyle/>
            <a:p>
              <a:pPr marL="0" lvl="0" indent="0" algn="l">
                <a:lnSpc>
                  <a:spcPts val="9600"/>
                </a:lnSpc>
              </a:pPr>
              <a:r>
                <a:rPr lang="en-US" sz="9600" spc="-192">
                  <a:solidFill>
                    <a:srgbClr val="F5F6FA"/>
                  </a:solidFill>
                  <a:latin typeface="Noto Serif Display ExtraCondensed Light"/>
                  <a:ea typeface="Noto Serif Display ExtraCondensed Light"/>
                  <a:cs typeface="Noto Serif Display ExtraCondensed Light"/>
                  <a:sym typeface="Noto Serif Display ExtraCondensed Light"/>
                </a:rPr>
                <a:t>Peak Usage Patterns</a:t>
              </a:r>
            </a:p>
          </p:txBody>
        </p:sp>
        <p:sp>
          <p:nvSpPr>
            <p:cNvPr id="10" name="TextBox 10"/>
            <p:cNvSpPr txBox="1"/>
            <p:nvPr/>
          </p:nvSpPr>
          <p:spPr>
            <a:xfrm>
              <a:off x="0" y="2387600"/>
              <a:ext cx="22606000" cy="558800"/>
            </a:xfrm>
            <a:prstGeom prst="rect">
              <a:avLst/>
            </a:prstGeom>
          </p:spPr>
          <p:txBody>
            <a:bodyPr lIns="0" tIns="0" rIns="0" bIns="0" rtlCol="0" anchor="t">
              <a:spAutoFit/>
            </a:bodyPr>
            <a:lstStyle/>
            <a:p>
              <a:pPr marL="0" lvl="0" indent="0" algn="l">
                <a:lnSpc>
                  <a:spcPts val="3359"/>
                </a:lnSpc>
              </a:pPr>
              <a:r>
                <a:rPr lang="en-US" sz="2799" b="1" u="none" strike="noStrike">
                  <a:solidFill>
                    <a:srgbClr val="F5F6FA"/>
                  </a:solidFill>
                  <a:latin typeface="HK Grotesk Semi-Bold"/>
                  <a:ea typeface="HK Grotesk Semi-Bold"/>
                  <a:cs typeface="HK Grotesk Semi-Bold"/>
                  <a:sym typeface="HK Grotesk Semi-Bold"/>
                </a:rPr>
                <a:t>Insights into rental behavior trends</a:t>
              </a:r>
            </a:p>
          </p:txBody>
        </p:sp>
      </p:grpSp>
      <p:sp>
        <p:nvSpPr>
          <p:cNvPr id="11" name="AutoShape 11"/>
          <p:cNvSpPr/>
          <p:nvPr/>
        </p:nvSpPr>
        <p:spPr>
          <a:xfrm>
            <a:off x="0" y="676275"/>
            <a:ext cx="18288000" cy="0"/>
          </a:xfrm>
          <a:prstGeom prst="line">
            <a:avLst/>
          </a:prstGeom>
          <a:ln w="19050" cap="flat">
            <a:solidFill>
              <a:srgbClr val="F5F6FA"/>
            </a:solidFill>
            <a:prstDash val="solid"/>
            <a:headEnd type="none" w="sm" len="sm"/>
            <a:tailEnd type="none" w="sm" len="sm"/>
          </a:ln>
        </p:spPr>
      </p:sp>
      <p:sp>
        <p:nvSpPr>
          <p:cNvPr id="12" name="AutoShape 12"/>
          <p:cNvSpPr/>
          <p:nvPr/>
        </p:nvSpPr>
        <p:spPr>
          <a:xfrm>
            <a:off x="0" y="9620250"/>
            <a:ext cx="18288000" cy="0"/>
          </a:xfrm>
          <a:prstGeom prst="line">
            <a:avLst/>
          </a:prstGeom>
          <a:ln w="19050" cap="flat">
            <a:solidFill>
              <a:srgbClr val="F5F6FA"/>
            </a:solidFill>
            <a:prstDash val="solid"/>
            <a:headEnd type="none" w="sm" len="sm"/>
            <a:tailEnd type="none" w="sm" len="sm"/>
          </a:ln>
        </p:spPr>
      </p:sp>
      <p:graphicFrame>
        <p:nvGraphicFramePr>
          <p:cNvPr id="13" name="Chart 12">
            <a:extLst>
              <a:ext uri="{FF2B5EF4-FFF2-40B4-BE49-F238E27FC236}">
                <a16:creationId xmlns:a16="http://schemas.microsoft.com/office/drawing/2014/main" id="{0F0EF1BE-2EE2-42D1-9114-C8A0F1FA06D1}"/>
              </a:ext>
            </a:extLst>
          </p:cNvPr>
          <p:cNvGraphicFramePr>
            <a:graphicFrameLocks/>
          </p:cNvGraphicFramePr>
          <p:nvPr>
            <p:extLst>
              <p:ext uri="{D42A27DB-BD31-4B8C-83A1-F6EECF244321}">
                <p14:modId xmlns:p14="http://schemas.microsoft.com/office/powerpoint/2010/main" val="3670627098"/>
              </p:ext>
            </p:extLst>
          </p:nvPr>
        </p:nvGraphicFramePr>
        <p:xfrm>
          <a:off x="838200" y="4263390"/>
          <a:ext cx="6629400" cy="4156710"/>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A3D62"/>
        </a:solidFill>
        <a:effectLst/>
      </p:bgPr>
    </p:bg>
    <p:spTree>
      <p:nvGrpSpPr>
        <p:cNvPr id="1" name=""/>
        <p:cNvGrpSpPr/>
        <p:nvPr/>
      </p:nvGrpSpPr>
      <p:grpSpPr>
        <a:xfrm>
          <a:off x="0" y="0"/>
          <a:ext cx="0" cy="0"/>
          <a:chOff x="0" y="0"/>
          <a:chExt cx="0" cy="0"/>
        </a:xfrm>
      </p:grpSpPr>
      <p:grpSp>
        <p:nvGrpSpPr>
          <p:cNvPr id="2" name="Group 2"/>
          <p:cNvGrpSpPr/>
          <p:nvPr/>
        </p:nvGrpSpPr>
        <p:grpSpPr>
          <a:xfrm>
            <a:off x="7858125" y="2457450"/>
            <a:ext cx="9763125" cy="1618405"/>
            <a:chOff x="0" y="0"/>
            <a:chExt cx="13017500" cy="2157874"/>
          </a:xfrm>
        </p:grpSpPr>
        <p:sp>
          <p:nvSpPr>
            <p:cNvPr id="3" name="TextBox 3"/>
            <p:cNvSpPr txBox="1"/>
            <p:nvPr/>
          </p:nvSpPr>
          <p:spPr>
            <a:xfrm>
              <a:off x="0" y="0"/>
              <a:ext cx="13017500" cy="558800"/>
            </a:xfrm>
            <a:prstGeom prst="rect">
              <a:avLst/>
            </a:prstGeom>
          </p:spPr>
          <p:txBody>
            <a:bodyPr lIns="0" tIns="0" rIns="0" bIns="0" rtlCol="0" anchor="t">
              <a:spAutoFit/>
            </a:bodyPr>
            <a:lstStyle/>
            <a:p>
              <a:pPr marL="0" lvl="0" indent="0" algn="l">
                <a:lnSpc>
                  <a:spcPts val="3359"/>
                </a:lnSpc>
              </a:pPr>
              <a:r>
                <a:rPr lang="en-US" sz="2799" b="1" u="none" strike="noStrike">
                  <a:solidFill>
                    <a:srgbClr val="F5F6FA"/>
                  </a:solidFill>
                  <a:latin typeface="HK Grotesk Semi-Bold"/>
                  <a:ea typeface="HK Grotesk Semi-Bold"/>
                  <a:cs typeface="HK Grotesk Semi-Bold"/>
                  <a:sym typeface="HK Grotesk Semi-Bold"/>
                </a:rPr>
                <a:t>Heavy Rain</a:t>
              </a:r>
            </a:p>
          </p:txBody>
        </p:sp>
        <p:sp>
          <p:nvSpPr>
            <p:cNvPr id="4" name="TextBox 4"/>
            <p:cNvSpPr txBox="1"/>
            <p:nvPr/>
          </p:nvSpPr>
          <p:spPr>
            <a:xfrm>
              <a:off x="0" y="1192674"/>
              <a:ext cx="13017500" cy="965200"/>
            </a:xfrm>
            <a:prstGeom prst="rect">
              <a:avLst/>
            </a:prstGeom>
          </p:spPr>
          <p:txBody>
            <a:bodyPr lIns="0" tIns="0" rIns="0" bIns="0" rtlCol="0" anchor="t">
              <a:spAutoFit/>
            </a:bodyPr>
            <a:lstStyle/>
            <a:p>
              <a:pPr marL="0" lvl="0" indent="0" algn="l">
                <a:lnSpc>
                  <a:spcPts val="2879"/>
                </a:lnSpc>
              </a:pPr>
              <a:r>
                <a:rPr lang="en-US" sz="2400" u="none" strike="noStrike">
                  <a:solidFill>
                    <a:srgbClr val="F5F6FA"/>
                  </a:solidFill>
                  <a:latin typeface="HK Grotesk"/>
                  <a:ea typeface="HK Grotesk"/>
                  <a:cs typeface="HK Grotesk"/>
                  <a:sym typeface="HK Grotesk"/>
                </a:rPr>
                <a:t>Rentals drop sharply during heavy rain and mist, indicating users' preference for clear weather conditions.</a:t>
              </a:r>
            </a:p>
          </p:txBody>
        </p:sp>
      </p:grpSp>
      <p:grpSp>
        <p:nvGrpSpPr>
          <p:cNvPr id="5" name="Group 5"/>
          <p:cNvGrpSpPr/>
          <p:nvPr/>
        </p:nvGrpSpPr>
        <p:grpSpPr>
          <a:xfrm>
            <a:off x="7858125" y="5143078"/>
            <a:ext cx="9763125" cy="1618828"/>
            <a:chOff x="0" y="0"/>
            <a:chExt cx="13017500" cy="2158437"/>
          </a:xfrm>
        </p:grpSpPr>
        <p:sp>
          <p:nvSpPr>
            <p:cNvPr id="6" name="TextBox 6"/>
            <p:cNvSpPr txBox="1"/>
            <p:nvPr/>
          </p:nvSpPr>
          <p:spPr>
            <a:xfrm>
              <a:off x="0" y="0"/>
              <a:ext cx="13017500" cy="558800"/>
            </a:xfrm>
            <a:prstGeom prst="rect">
              <a:avLst/>
            </a:prstGeom>
          </p:spPr>
          <p:txBody>
            <a:bodyPr lIns="0" tIns="0" rIns="0" bIns="0" rtlCol="0" anchor="t">
              <a:spAutoFit/>
            </a:bodyPr>
            <a:lstStyle/>
            <a:p>
              <a:pPr marL="0" lvl="0" indent="0" algn="l">
                <a:lnSpc>
                  <a:spcPts val="3359"/>
                </a:lnSpc>
              </a:pPr>
              <a:r>
                <a:rPr lang="en-US" sz="2799" b="1" u="none" strike="noStrike">
                  <a:solidFill>
                    <a:srgbClr val="F5F6FA"/>
                  </a:solidFill>
                  <a:latin typeface="HK Grotesk Semi-Bold"/>
                  <a:ea typeface="HK Grotesk Semi-Bold"/>
                  <a:cs typeface="HK Grotesk Semi-Bold"/>
                  <a:sym typeface="HK Grotesk Semi-Bold"/>
                </a:rPr>
                <a:t>Clear Weather</a:t>
              </a:r>
            </a:p>
          </p:txBody>
        </p:sp>
        <p:sp>
          <p:nvSpPr>
            <p:cNvPr id="7" name="TextBox 7"/>
            <p:cNvSpPr txBox="1"/>
            <p:nvPr/>
          </p:nvSpPr>
          <p:spPr>
            <a:xfrm>
              <a:off x="0" y="1193237"/>
              <a:ext cx="13017500" cy="965200"/>
            </a:xfrm>
            <a:prstGeom prst="rect">
              <a:avLst/>
            </a:prstGeom>
          </p:spPr>
          <p:txBody>
            <a:bodyPr lIns="0" tIns="0" rIns="0" bIns="0" rtlCol="0" anchor="t">
              <a:spAutoFit/>
            </a:bodyPr>
            <a:lstStyle/>
            <a:p>
              <a:pPr marL="0" lvl="0" indent="0" algn="l">
                <a:lnSpc>
                  <a:spcPts val="2879"/>
                </a:lnSpc>
              </a:pPr>
              <a:r>
                <a:rPr lang="en-US" sz="2400" u="none" strike="noStrike">
                  <a:solidFill>
                    <a:srgbClr val="F5F6FA"/>
                  </a:solidFill>
                  <a:latin typeface="HK Grotesk"/>
                  <a:ea typeface="HK Grotesk"/>
                  <a:cs typeface="HK Grotesk"/>
                  <a:sym typeface="HK Grotesk"/>
                </a:rPr>
                <a:t>Clear weather drives the highest rentals, with approximately 23,000 total rentals recorded during optimal conditions.</a:t>
              </a:r>
            </a:p>
          </p:txBody>
        </p:sp>
      </p:grpSp>
      <p:sp>
        <p:nvSpPr>
          <p:cNvPr id="8" name="TextBox 8"/>
          <p:cNvSpPr txBox="1"/>
          <p:nvPr/>
        </p:nvSpPr>
        <p:spPr>
          <a:xfrm>
            <a:off x="666750" y="1743920"/>
            <a:ext cx="5448300" cy="3720465"/>
          </a:xfrm>
          <a:prstGeom prst="rect">
            <a:avLst/>
          </a:prstGeom>
        </p:spPr>
        <p:txBody>
          <a:bodyPr lIns="0" tIns="0" rIns="0" bIns="0" rtlCol="0" anchor="t">
            <a:spAutoFit/>
          </a:bodyPr>
          <a:lstStyle/>
          <a:p>
            <a:pPr marL="0" lvl="0" indent="0" algn="l">
              <a:lnSpc>
                <a:spcPts val="9600"/>
              </a:lnSpc>
            </a:pPr>
            <a:r>
              <a:rPr lang="en-US" sz="9600" spc="-192">
                <a:solidFill>
                  <a:srgbClr val="F5F6FA"/>
                </a:solidFill>
                <a:latin typeface="Noto Serif Display ExtraCondensed Light"/>
                <a:ea typeface="Noto Serif Display ExtraCondensed Light"/>
                <a:cs typeface="Noto Serif Display ExtraCondensed Light"/>
                <a:sym typeface="Noto Serif Display ExtraCondensed Light"/>
              </a:rPr>
              <a:t>Weather Impact Analysis</a:t>
            </a:r>
          </a:p>
        </p:txBody>
      </p:sp>
      <p:sp>
        <p:nvSpPr>
          <p:cNvPr id="9" name="AutoShape 9"/>
          <p:cNvSpPr/>
          <p:nvPr/>
        </p:nvSpPr>
        <p:spPr>
          <a:xfrm>
            <a:off x="0" y="666750"/>
            <a:ext cx="18288000" cy="0"/>
          </a:xfrm>
          <a:prstGeom prst="line">
            <a:avLst/>
          </a:prstGeom>
          <a:ln w="19050" cap="flat">
            <a:solidFill>
              <a:srgbClr val="F5F6FA"/>
            </a:solidFill>
            <a:prstDash val="solid"/>
            <a:headEnd type="none" w="sm" len="sm"/>
            <a:tailEnd type="none" w="sm" len="sm"/>
          </a:ln>
        </p:spPr>
      </p:sp>
      <p:sp>
        <p:nvSpPr>
          <p:cNvPr id="10" name="AutoShape 10"/>
          <p:cNvSpPr/>
          <p:nvPr/>
        </p:nvSpPr>
        <p:spPr>
          <a:xfrm>
            <a:off x="0" y="9620250"/>
            <a:ext cx="18288000" cy="0"/>
          </a:xfrm>
          <a:prstGeom prst="line">
            <a:avLst/>
          </a:prstGeom>
          <a:ln w="19050" cap="flat">
            <a:solidFill>
              <a:srgbClr val="F5F6FA"/>
            </a:solidFill>
            <a:prstDash val="solid"/>
            <a:headEnd type="none" w="sm" len="sm"/>
            <a:tailEnd type="none" w="sm" len="sm"/>
          </a:ln>
        </p:spPr>
      </p:sp>
      <p:graphicFrame>
        <p:nvGraphicFramePr>
          <p:cNvPr id="11" name="Chart 10">
            <a:extLst>
              <a:ext uri="{FF2B5EF4-FFF2-40B4-BE49-F238E27FC236}">
                <a16:creationId xmlns:a16="http://schemas.microsoft.com/office/drawing/2014/main" id="{91AB8CE1-C102-4BC7-9E87-879856AC7CD5}"/>
              </a:ext>
            </a:extLst>
          </p:cNvPr>
          <p:cNvGraphicFramePr>
            <a:graphicFrameLocks/>
          </p:cNvGraphicFramePr>
          <p:nvPr>
            <p:extLst>
              <p:ext uri="{D42A27DB-BD31-4B8C-83A1-F6EECF244321}">
                <p14:modId xmlns:p14="http://schemas.microsoft.com/office/powerpoint/2010/main" val="2404509055"/>
              </p:ext>
            </p:extLst>
          </p:nvPr>
        </p:nvGraphicFramePr>
        <p:xfrm>
          <a:off x="674007" y="5556735"/>
          <a:ext cx="5867400" cy="3086521"/>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A3D62"/>
        </a:solidFill>
        <a:effectLst/>
      </p:bgPr>
    </p:bg>
    <p:spTree>
      <p:nvGrpSpPr>
        <p:cNvPr id="1" name=""/>
        <p:cNvGrpSpPr/>
        <p:nvPr/>
      </p:nvGrpSpPr>
      <p:grpSpPr>
        <a:xfrm>
          <a:off x="0" y="0"/>
          <a:ext cx="0" cy="0"/>
          <a:chOff x="0" y="0"/>
          <a:chExt cx="0" cy="0"/>
        </a:xfrm>
      </p:grpSpPr>
      <p:grpSp>
        <p:nvGrpSpPr>
          <p:cNvPr id="2" name="Group 2"/>
          <p:cNvGrpSpPr/>
          <p:nvPr/>
        </p:nvGrpSpPr>
        <p:grpSpPr>
          <a:xfrm>
            <a:off x="666750" y="5619750"/>
            <a:ext cx="4010025" cy="3467100"/>
            <a:chOff x="0" y="0"/>
            <a:chExt cx="5346700" cy="4622800"/>
          </a:xfrm>
        </p:grpSpPr>
        <p:sp>
          <p:nvSpPr>
            <p:cNvPr id="3" name="TextBox 3"/>
            <p:cNvSpPr txBox="1"/>
            <p:nvPr/>
          </p:nvSpPr>
          <p:spPr>
            <a:xfrm>
              <a:off x="0" y="0"/>
              <a:ext cx="5346700" cy="558800"/>
            </a:xfrm>
            <a:prstGeom prst="rect">
              <a:avLst/>
            </a:prstGeom>
          </p:spPr>
          <p:txBody>
            <a:bodyPr lIns="0" tIns="0" rIns="0" bIns="0" rtlCol="0" anchor="t">
              <a:spAutoFit/>
            </a:bodyPr>
            <a:lstStyle/>
            <a:p>
              <a:pPr marL="0" lvl="0" indent="0" algn="l">
                <a:lnSpc>
                  <a:spcPts val="3359"/>
                </a:lnSpc>
                <a:spcBef>
                  <a:spcPct val="0"/>
                </a:spcBef>
              </a:pPr>
              <a:r>
                <a:rPr lang="en-US" sz="2799" b="1" u="none" strike="noStrike">
                  <a:solidFill>
                    <a:srgbClr val="F5F6FA"/>
                  </a:solidFill>
                  <a:latin typeface="HK Grotesk Semi-Bold"/>
                  <a:ea typeface="HK Grotesk Semi-Bold"/>
                  <a:cs typeface="HK Grotesk Semi-Bold"/>
                  <a:sym typeface="HK Grotesk Semi-Bold"/>
                </a:rPr>
                <a:t>Increased Rentals</a:t>
              </a:r>
            </a:p>
          </p:txBody>
        </p:sp>
        <p:sp>
          <p:nvSpPr>
            <p:cNvPr id="4" name="TextBox 4"/>
            <p:cNvSpPr txBox="1"/>
            <p:nvPr/>
          </p:nvSpPr>
          <p:spPr>
            <a:xfrm>
              <a:off x="0" y="1244600"/>
              <a:ext cx="5346700" cy="3378200"/>
            </a:xfrm>
            <a:prstGeom prst="rect">
              <a:avLst/>
            </a:prstGeom>
          </p:spPr>
          <p:txBody>
            <a:bodyPr lIns="0" tIns="0" rIns="0" bIns="0" rtlCol="0" anchor="t">
              <a:spAutoFit/>
            </a:bodyPr>
            <a:lstStyle/>
            <a:p>
              <a:pPr marL="0" lvl="0" indent="0" algn="l">
                <a:lnSpc>
                  <a:spcPts val="2879"/>
                </a:lnSpc>
                <a:spcBef>
                  <a:spcPct val="0"/>
                </a:spcBef>
              </a:pPr>
              <a:r>
                <a:rPr lang="en-US" sz="2400" u="none" strike="noStrike">
                  <a:solidFill>
                    <a:srgbClr val="F5F6FA"/>
                  </a:solidFill>
                  <a:latin typeface="HK Grotesk"/>
                  <a:ea typeface="HK Grotesk"/>
                  <a:cs typeface="HK Grotesk"/>
                  <a:sym typeface="HK Grotesk"/>
                </a:rPr>
                <a:t>Rentals consistently increase from </a:t>
              </a:r>
              <a:r>
                <a:rPr lang="en-US" sz="2400" b="1" u="none" strike="noStrike">
                  <a:solidFill>
                    <a:srgbClr val="F5F6FA"/>
                  </a:solidFill>
                  <a:latin typeface="HK Grotesk Bold"/>
                  <a:ea typeface="HK Grotesk Bold"/>
                  <a:cs typeface="HK Grotesk Bold"/>
                  <a:sym typeface="HK Grotesk Bold"/>
                </a:rPr>
                <a:t>Sunday to Friday</a:t>
              </a:r>
              <a:r>
                <a:rPr lang="en-US" sz="2400" u="none" strike="noStrike">
                  <a:solidFill>
                    <a:srgbClr val="F5F6FA"/>
                  </a:solidFill>
                  <a:latin typeface="HK Grotesk"/>
                  <a:ea typeface="HK Grotesk"/>
                  <a:cs typeface="HK Grotesk"/>
                  <a:sym typeface="HK Grotesk"/>
                </a:rPr>
                <a:t>, peaking on Friday. This trend indicates a strong demand leading into the weekend for leisure and commuting purposes.</a:t>
              </a:r>
            </a:p>
          </p:txBody>
        </p:sp>
      </p:grpSp>
      <p:grpSp>
        <p:nvGrpSpPr>
          <p:cNvPr id="5" name="Group 5"/>
          <p:cNvGrpSpPr/>
          <p:nvPr/>
        </p:nvGrpSpPr>
        <p:grpSpPr>
          <a:xfrm>
            <a:off x="6419850" y="5619750"/>
            <a:ext cx="4010025" cy="3133725"/>
            <a:chOff x="0" y="0"/>
            <a:chExt cx="5346700" cy="4178300"/>
          </a:xfrm>
        </p:grpSpPr>
        <p:sp>
          <p:nvSpPr>
            <p:cNvPr id="6" name="TextBox 6"/>
            <p:cNvSpPr txBox="1"/>
            <p:nvPr/>
          </p:nvSpPr>
          <p:spPr>
            <a:xfrm>
              <a:off x="0" y="0"/>
              <a:ext cx="5346700" cy="558800"/>
            </a:xfrm>
            <a:prstGeom prst="rect">
              <a:avLst/>
            </a:prstGeom>
          </p:spPr>
          <p:txBody>
            <a:bodyPr lIns="0" tIns="0" rIns="0" bIns="0" rtlCol="0" anchor="t">
              <a:spAutoFit/>
            </a:bodyPr>
            <a:lstStyle/>
            <a:p>
              <a:pPr marL="0" lvl="0" indent="0" algn="l">
                <a:lnSpc>
                  <a:spcPts val="3359"/>
                </a:lnSpc>
                <a:spcBef>
                  <a:spcPct val="0"/>
                </a:spcBef>
              </a:pPr>
              <a:r>
                <a:rPr lang="en-US" sz="2799" b="1" u="none" strike="noStrike">
                  <a:solidFill>
                    <a:srgbClr val="F5F6FA"/>
                  </a:solidFill>
                  <a:latin typeface="HK Grotesk Semi-Bold"/>
                  <a:ea typeface="HK Grotesk Semi-Bold"/>
                  <a:cs typeface="HK Grotesk Semi-Bold"/>
                  <a:sym typeface="HK Grotesk Semi-Bold"/>
                </a:rPr>
                <a:t>Saturday Dip</a:t>
              </a:r>
            </a:p>
          </p:txBody>
        </p:sp>
        <p:sp>
          <p:nvSpPr>
            <p:cNvPr id="7" name="TextBox 7"/>
            <p:cNvSpPr txBox="1"/>
            <p:nvPr/>
          </p:nvSpPr>
          <p:spPr>
            <a:xfrm>
              <a:off x="0" y="1282700"/>
              <a:ext cx="5346700" cy="2895600"/>
            </a:xfrm>
            <a:prstGeom prst="rect">
              <a:avLst/>
            </a:prstGeom>
          </p:spPr>
          <p:txBody>
            <a:bodyPr lIns="0" tIns="0" rIns="0" bIns="0" rtlCol="0" anchor="t">
              <a:spAutoFit/>
            </a:bodyPr>
            <a:lstStyle/>
            <a:p>
              <a:pPr marL="0" lvl="0" indent="0" algn="l">
                <a:lnSpc>
                  <a:spcPts val="2879"/>
                </a:lnSpc>
                <a:spcBef>
                  <a:spcPct val="0"/>
                </a:spcBef>
              </a:pPr>
              <a:r>
                <a:rPr lang="en-US" sz="2400" u="none" strike="noStrike">
                  <a:solidFill>
                    <a:srgbClr val="F5F6FA"/>
                  </a:solidFill>
                  <a:latin typeface="HK Grotesk"/>
                  <a:ea typeface="HK Grotesk"/>
                  <a:cs typeface="HK Grotesk"/>
                  <a:sym typeface="HK Grotesk"/>
                </a:rPr>
                <a:t>There is typically a noticeable </a:t>
              </a:r>
              <a:r>
                <a:rPr lang="en-US" sz="2400" b="1" u="none" strike="noStrike">
                  <a:solidFill>
                    <a:srgbClr val="F5F6FA"/>
                  </a:solidFill>
                  <a:latin typeface="HK Grotesk Bold"/>
                  <a:ea typeface="HK Grotesk Bold"/>
                  <a:cs typeface="HK Grotesk Bold"/>
                  <a:sym typeface="HK Grotesk Bold"/>
                </a:rPr>
                <a:t>dip in rentals</a:t>
              </a:r>
              <a:r>
                <a:rPr lang="en-US" sz="2400" u="none" strike="noStrike">
                  <a:solidFill>
                    <a:srgbClr val="F5F6FA"/>
                  </a:solidFill>
                  <a:latin typeface="HK Grotesk"/>
                  <a:ea typeface="HK Grotesk"/>
                  <a:cs typeface="HK Grotesk"/>
                  <a:sym typeface="HK Grotesk"/>
                </a:rPr>
                <a:t> on Saturdays, likely due to reduced commuting needs as users engage in weekend activities and personal plans.</a:t>
              </a:r>
            </a:p>
          </p:txBody>
        </p:sp>
      </p:grpSp>
      <p:grpSp>
        <p:nvGrpSpPr>
          <p:cNvPr id="8" name="Group 8"/>
          <p:cNvGrpSpPr/>
          <p:nvPr/>
        </p:nvGrpSpPr>
        <p:grpSpPr>
          <a:xfrm>
            <a:off x="12172950" y="5619750"/>
            <a:ext cx="4010025" cy="3467100"/>
            <a:chOff x="0" y="0"/>
            <a:chExt cx="5346700" cy="4622800"/>
          </a:xfrm>
        </p:grpSpPr>
        <p:sp>
          <p:nvSpPr>
            <p:cNvPr id="9" name="TextBox 9"/>
            <p:cNvSpPr txBox="1"/>
            <p:nvPr/>
          </p:nvSpPr>
          <p:spPr>
            <a:xfrm>
              <a:off x="0" y="0"/>
              <a:ext cx="5346700" cy="558800"/>
            </a:xfrm>
            <a:prstGeom prst="rect">
              <a:avLst/>
            </a:prstGeom>
          </p:spPr>
          <p:txBody>
            <a:bodyPr lIns="0" tIns="0" rIns="0" bIns="0" rtlCol="0" anchor="t">
              <a:spAutoFit/>
            </a:bodyPr>
            <a:lstStyle/>
            <a:p>
              <a:pPr marL="0" lvl="0" indent="0" algn="l">
                <a:lnSpc>
                  <a:spcPts val="3359"/>
                </a:lnSpc>
                <a:spcBef>
                  <a:spcPct val="0"/>
                </a:spcBef>
              </a:pPr>
              <a:r>
                <a:rPr lang="en-US" sz="2799" b="1" u="none" strike="noStrike">
                  <a:solidFill>
                    <a:srgbClr val="F5F6FA"/>
                  </a:solidFill>
                  <a:latin typeface="HK Grotesk Semi-Bold"/>
                  <a:ea typeface="HK Grotesk Semi-Bold"/>
                  <a:cs typeface="HK Grotesk Semi-Bold"/>
                  <a:sym typeface="HK Grotesk Semi-Bold"/>
                </a:rPr>
                <a:t>Minimal Holiday Impact</a:t>
              </a:r>
            </a:p>
          </p:txBody>
        </p:sp>
        <p:sp>
          <p:nvSpPr>
            <p:cNvPr id="10" name="TextBox 10"/>
            <p:cNvSpPr txBox="1"/>
            <p:nvPr/>
          </p:nvSpPr>
          <p:spPr>
            <a:xfrm>
              <a:off x="0" y="1244600"/>
              <a:ext cx="5346700" cy="3378200"/>
            </a:xfrm>
            <a:prstGeom prst="rect">
              <a:avLst/>
            </a:prstGeom>
          </p:spPr>
          <p:txBody>
            <a:bodyPr lIns="0" tIns="0" rIns="0" bIns="0" rtlCol="0" anchor="t">
              <a:spAutoFit/>
            </a:bodyPr>
            <a:lstStyle/>
            <a:p>
              <a:pPr marL="0" lvl="0" indent="0" algn="l">
                <a:lnSpc>
                  <a:spcPts val="2879"/>
                </a:lnSpc>
                <a:spcBef>
                  <a:spcPct val="0"/>
                </a:spcBef>
              </a:pPr>
              <a:r>
                <a:rPr lang="en-US" sz="2400" u="none" strike="noStrike">
                  <a:solidFill>
                    <a:srgbClr val="F5F6FA"/>
                  </a:solidFill>
                  <a:latin typeface="HK Grotesk"/>
                  <a:ea typeface="HK Grotesk"/>
                  <a:cs typeface="HK Grotesk"/>
                  <a:sym typeface="HK Grotesk"/>
                </a:rPr>
                <a:t>Holiday rentals comprise only </a:t>
              </a:r>
              <a:r>
                <a:rPr lang="en-US" sz="2400" b="1" u="none" strike="noStrike">
                  <a:solidFill>
                    <a:srgbClr val="F5F6FA"/>
                  </a:solidFill>
                  <a:latin typeface="HK Grotesk Bold"/>
                  <a:ea typeface="HK Grotesk Bold"/>
                  <a:cs typeface="HK Grotesk Bold"/>
                  <a:sym typeface="HK Grotesk Bold"/>
                </a:rPr>
                <a:t>2% of total rentals</a:t>
              </a:r>
              <a:r>
                <a:rPr lang="en-US" sz="2400" u="none" strike="noStrike">
                  <a:solidFill>
                    <a:srgbClr val="F5F6FA"/>
                  </a:solidFill>
                  <a:latin typeface="HK Grotesk"/>
                  <a:ea typeface="HK Grotesk"/>
                  <a:cs typeface="HK Grotesk"/>
                  <a:sym typeface="HK Grotesk"/>
                </a:rPr>
                <a:t>, suggesting that marketing efforts should focus on regular weekdays rather than relying on holiday spikes for rental activity.</a:t>
              </a:r>
            </a:p>
          </p:txBody>
        </p:sp>
      </p:grpSp>
      <p:grpSp>
        <p:nvGrpSpPr>
          <p:cNvPr id="11" name="Group 11"/>
          <p:cNvGrpSpPr/>
          <p:nvPr/>
        </p:nvGrpSpPr>
        <p:grpSpPr>
          <a:xfrm>
            <a:off x="666750" y="1562100"/>
            <a:ext cx="16954500" cy="2209800"/>
            <a:chOff x="0" y="0"/>
            <a:chExt cx="22606000" cy="2946400"/>
          </a:xfrm>
        </p:grpSpPr>
        <p:sp>
          <p:nvSpPr>
            <p:cNvPr id="12" name="TextBox 12"/>
            <p:cNvSpPr txBox="1"/>
            <p:nvPr/>
          </p:nvSpPr>
          <p:spPr>
            <a:xfrm>
              <a:off x="0" y="180975"/>
              <a:ext cx="22606000" cy="1769745"/>
            </a:xfrm>
            <a:prstGeom prst="rect">
              <a:avLst/>
            </a:prstGeom>
          </p:spPr>
          <p:txBody>
            <a:bodyPr lIns="0" tIns="0" rIns="0" bIns="0" rtlCol="0" anchor="t">
              <a:spAutoFit/>
            </a:bodyPr>
            <a:lstStyle/>
            <a:p>
              <a:pPr marL="0" lvl="0" indent="0" algn="l">
                <a:lnSpc>
                  <a:spcPts val="9600"/>
                </a:lnSpc>
              </a:pPr>
              <a:r>
                <a:rPr lang="en-US" sz="9600" spc="-192">
                  <a:solidFill>
                    <a:srgbClr val="F5F6FA"/>
                  </a:solidFill>
                  <a:latin typeface="Noto Serif Display ExtraCondensed Light"/>
                  <a:ea typeface="Noto Serif Display ExtraCondensed Light"/>
                  <a:cs typeface="Noto Serif Display ExtraCondensed Light"/>
                  <a:sym typeface="Noto Serif Display ExtraCondensed Light"/>
                </a:rPr>
                <a:t>Weekday Trends</a:t>
              </a:r>
            </a:p>
          </p:txBody>
        </p:sp>
        <p:sp>
          <p:nvSpPr>
            <p:cNvPr id="13" name="TextBox 13"/>
            <p:cNvSpPr txBox="1"/>
            <p:nvPr/>
          </p:nvSpPr>
          <p:spPr>
            <a:xfrm>
              <a:off x="0" y="2387600"/>
              <a:ext cx="22606000" cy="558800"/>
            </a:xfrm>
            <a:prstGeom prst="rect">
              <a:avLst/>
            </a:prstGeom>
          </p:spPr>
          <p:txBody>
            <a:bodyPr lIns="0" tIns="0" rIns="0" bIns="0" rtlCol="0" anchor="t">
              <a:spAutoFit/>
            </a:bodyPr>
            <a:lstStyle/>
            <a:p>
              <a:pPr marL="0" lvl="0" indent="0" algn="l">
                <a:lnSpc>
                  <a:spcPts val="3359"/>
                </a:lnSpc>
              </a:pPr>
              <a:r>
                <a:rPr lang="en-US" sz="2799" b="1" u="none" strike="noStrike">
                  <a:solidFill>
                    <a:srgbClr val="F5F6FA"/>
                  </a:solidFill>
                  <a:latin typeface="HK Grotesk Semi-Bold"/>
                  <a:ea typeface="HK Grotesk Semi-Bold"/>
                  <a:cs typeface="HK Grotesk Semi-Bold"/>
                  <a:sym typeface="HK Grotesk Semi-Bold"/>
                </a:rPr>
                <a:t>Understanding Rental Patterns and Effects</a:t>
              </a:r>
            </a:p>
          </p:txBody>
        </p:sp>
      </p:grpSp>
      <p:sp>
        <p:nvSpPr>
          <p:cNvPr id="14" name="AutoShape 14"/>
          <p:cNvSpPr/>
          <p:nvPr/>
        </p:nvSpPr>
        <p:spPr>
          <a:xfrm>
            <a:off x="0" y="676275"/>
            <a:ext cx="18288000" cy="0"/>
          </a:xfrm>
          <a:prstGeom prst="line">
            <a:avLst/>
          </a:prstGeom>
          <a:ln w="19050" cap="flat">
            <a:solidFill>
              <a:srgbClr val="F5F6FA"/>
            </a:solidFill>
            <a:prstDash val="solid"/>
            <a:headEnd type="none" w="sm" len="sm"/>
            <a:tailEnd type="none" w="sm" len="sm"/>
          </a:ln>
        </p:spPr>
      </p:sp>
      <p:sp>
        <p:nvSpPr>
          <p:cNvPr id="15" name="AutoShape 15"/>
          <p:cNvSpPr/>
          <p:nvPr/>
        </p:nvSpPr>
        <p:spPr>
          <a:xfrm>
            <a:off x="0" y="9629775"/>
            <a:ext cx="18288000" cy="0"/>
          </a:xfrm>
          <a:prstGeom prst="line">
            <a:avLst/>
          </a:prstGeom>
          <a:ln w="19050" cap="flat">
            <a:solidFill>
              <a:srgbClr val="F5F6FA"/>
            </a:solidFill>
            <a:prstDash val="solid"/>
            <a:headEnd type="none" w="sm" len="sm"/>
            <a:tailEnd type="none" w="sm" len="sm"/>
          </a:ln>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A3D62"/>
        </a:solidFill>
        <a:effectLst/>
      </p:bgPr>
    </p:bg>
    <p:spTree>
      <p:nvGrpSpPr>
        <p:cNvPr id="1" name=""/>
        <p:cNvGrpSpPr/>
        <p:nvPr/>
      </p:nvGrpSpPr>
      <p:grpSpPr>
        <a:xfrm>
          <a:off x="0" y="0"/>
          <a:ext cx="0" cy="0"/>
          <a:chOff x="0" y="0"/>
          <a:chExt cx="0" cy="0"/>
        </a:xfrm>
      </p:grpSpPr>
      <p:grpSp>
        <p:nvGrpSpPr>
          <p:cNvPr id="2" name="Group 2"/>
          <p:cNvGrpSpPr/>
          <p:nvPr/>
        </p:nvGrpSpPr>
        <p:grpSpPr>
          <a:xfrm>
            <a:off x="666750" y="1562100"/>
            <a:ext cx="6886575" cy="3581400"/>
            <a:chOff x="0" y="0"/>
            <a:chExt cx="9182100" cy="4775200"/>
          </a:xfrm>
        </p:grpSpPr>
        <p:sp>
          <p:nvSpPr>
            <p:cNvPr id="3" name="TextBox 3"/>
            <p:cNvSpPr txBox="1"/>
            <p:nvPr/>
          </p:nvSpPr>
          <p:spPr>
            <a:xfrm>
              <a:off x="0" y="180975"/>
              <a:ext cx="9182100" cy="3395345"/>
            </a:xfrm>
            <a:prstGeom prst="rect">
              <a:avLst/>
            </a:prstGeom>
          </p:spPr>
          <p:txBody>
            <a:bodyPr lIns="0" tIns="0" rIns="0" bIns="0" rtlCol="0" anchor="t">
              <a:spAutoFit/>
            </a:bodyPr>
            <a:lstStyle/>
            <a:p>
              <a:pPr marL="0" lvl="0" indent="0" algn="l">
                <a:lnSpc>
                  <a:spcPts val="9600"/>
                </a:lnSpc>
              </a:pPr>
              <a:r>
                <a:rPr lang="en-US" sz="9600" spc="-192">
                  <a:solidFill>
                    <a:srgbClr val="F5F6FA"/>
                  </a:solidFill>
                  <a:latin typeface="Noto Serif Display ExtraCondensed Light"/>
                  <a:ea typeface="Noto Serif Display ExtraCondensed Light"/>
                  <a:cs typeface="Noto Serif Display ExtraCondensed Light"/>
                  <a:sym typeface="Noto Serif Display ExtraCondensed Light"/>
                </a:rPr>
                <a:t>Environmental Factors</a:t>
              </a:r>
            </a:p>
          </p:txBody>
        </p:sp>
        <p:sp>
          <p:nvSpPr>
            <p:cNvPr id="4" name="TextBox 4"/>
            <p:cNvSpPr txBox="1"/>
            <p:nvPr/>
          </p:nvSpPr>
          <p:spPr>
            <a:xfrm>
              <a:off x="0" y="4216400"/>
              <a:ext cx="9182100" cy="558800"/>
            </a:xfrm>
            <a:prstGeom prst="rect">
              <a:avLst/>
            </a:prstGeom>
          </p:spPr>
          <p:txBody>
            <a:bodyPr lIns="0" tIns="0" rIns="0" bIns="0" rtlCol="0" anchor="t">
              <a:spAutoFit/>
            </a:bodyPr>
            <a:lstStyle/>
            <a:p>
              <a:pPr marL="0" lvl="0" indent="0" algn="l">
                <a:lnSpc>
                  <a:spcPts val="3359"/>
                </a:lnSpc>
              </a:pPr>
              <a:r>
                <a:rPr lang="en-US" sz="2799" b="1" u="none" strike="noStrike">
                  <a:solidFill>
                    <a:srgbClr val="F5F6FA"/>
                  </a:solidFill>
                  <a:latin typeface="HK Grotesk Semi-Bold"/>
                  <a:ea typeface="HK Grotesk Semi-Bold"/>
                  <a:cs typeface="HK Grotesk Semi-Bold"/>
                  <a:sym typeface="HK Grotesk Semi-Bold"/>
                </a:rPr>
                <a:t>Insights on rental influences</a:t>
              </a:r>
            </a:p>
          </p:txBody>
        </p:sp>
      </p:grpSp>
      <p:sp>
        <p:nvSpPr>
          <p:cNvPr id="5" name="AutoShape 5"/>
          <p:cNvSpPr/>
          <p:nvPr/>
        </p:nvSpPr>
        <p:spPr>
          <a:xfrm>
            <a:off x="0" y="676275"/>
            <a:ext cx="18288000" cy="0"/>
          </a:xfrm>
          <a:prstGeom prst="line">
            <a:avLst/>
          </a:prstGeom>
          <a:ln w="19050" cap="flat">
            <a:solidFill>
              <a:srgbClr val="F5F6FA"/>
            </a:solidFill>
            <a:prstDash val="solid"/>
            <a:headEnd type="none" w="sm" len="sm"/>
            <a:tailEnd type="none" w="sm" len="sm"/>
          </a:ln>
        </p:spPr>
      </p:sp>
      <p:sp>
        <p:nvSpPr>
          <p:cNvPr id="6" name="AutoShape 6"/>
          <p:cNvSpPr/>
          <p:nvPr/>
        </p:nvSpPr>
        <p:spPr>
          <a:xfrm>
            <a:off x="0" y="9620250"/>
            <a:ext cx="18288000" cy="0"/>
          </a:xfrm>
          <a:prstGeom prst="line">
            <a:avLst/>
          </a:prstGeom>
          <a:ln w="19050" cap="flat">
            <a:solidFill>
              <a:srgbClr val="F5F6FA"/>
            </a:solidFill>
            <a:prstDash val="solid"/>
            <a:headEnd type="none" w="sm" len="sm"/>
            <a:tailEnd type="none" w="sm" len="sm"/>
          </a:ln>
        </p:spPr>
      </p:sp>
      <p:grpSp>
        <p:nvGrpSpPr>
          <p:cNvPr id="7" name="Group 7"/>
          <p:cNvGrpSpPr/>
          <p:nvPr/>
        </p:nvGrpSpPr>
        <p:grpSpPr>
          <a:xfrm>
            <a:off x="9296400" y="6038850"/>
            <a:ext cx="6886575" cy="2343150"/>
            <a:chOff x="0" y="0"/>
            <a:chExt cx="9182100" cy="3124200"/>
          </a:xfrm>
        </p:grpSpPr>
        <p:sp>
          <p:nvSpPr>
            <p:cNvPr id="8" name="TextBox 8"/>
            <p:cNvSpPr txBox="1"/>
            <p:nvPr/>
          </p:nvSpPr>
          <p:spPr>
            <a:xfrm>
              <a:off x="0" y="0"/>
              <a:ext cx="9182100" cy="558800"/>
            </a:xfrm>
            <a:prstGeom prst="rect">
              <a:avLst/>
            </a:prstGeom>
          </p:spPr>
          <p:txBody>
            <a:bodyPr lIns="0" tIns="0" rIns="0" bIns="0" rtlCol="0" anchor="t">
              <a:spAutoFit/>
            </a:bodyPr>
            <a:lstStyle/>
            <a:p>
              <a:pPr marL="0" lvl="0" indent="0" algn="l">
                <a:lnSpc>
                  <a:spcPts val="3359"/>
                </a:lnSpc>
              </a:pPr>
              <a:r>
                <a:rPr lang="en-US" sz="2799" b="1" u="none" strike="noStrike">
                  <a:solidFill>
                    <a:srgbClr val="F5F6FA"/>
                  </a:solidFill>
                  <a:latin typeface="HK Grotesk Semi-Bold"/>
                  <a:ea typeface="HK Grotesk Semi-Bold"/>
                  <a:cs typeface="HK Grotesk Semi-Bold"/>
                  <a:sym typeface="HK Grotesk Semi-Bold"/>
                </a:rPr>
                <a:t>Temperature &amp; Humidity</a:t>
              </a:r>
            </a:p>
          </p:txBody>
        </p:sp>
        <p:sp>
          <p:nvSpPr>
            <p:cNvPr id="9" name="TextBox 9"/>
            <p:cNvSpPr txBox="1"/>
            <p:nvPr/>
          </p:nvSpPr>
          <p:spPr>
            <a:xfrm>
              <a:off x="0" y="1193800"/>
              <a:ext cx="9182100" cy="1930400"/>
            </a:xfrm>
            <a:prstGeom prst="rect">
              <a:avLst/>
            </a:prstGeom>
          </p:spPr>
          <p:txBody>
            <a:bodyPr lIns="0" tIns="0" rIns="0" bIns="0" rtlCol="0" anchor="t">
              <a:spAutoFit/>
            </a:bodyPr>
            <a:lstStyle/>
            <a:p>
              <a:pPr marL="0" lvl="0" indent="0" algn="l">
                <a:lnSpc>
                  <a:spcPts val="2879"/>
                </a:lnSpc>
              </a:pPr>
              <a:r>
                <a:rPr lang="en-US" sz="2400" u="none" strike="noStrike">
                  <a:solidFill>
                    <a:srgbClr val="F5F6FA"/>
                  </a:solidFill>
                  <a:latin typeface="HK Grotesk"/>
                  <a:ea typeface="HK Grotesk"/>
                  <a:cs typeface="HK Grotesk"/>
                  <a:sym typeface="HK Grotesk"/>
                </a:rPr>
                <a:t>Rentals are maximized at moderate temperature and humidity levels, while increased windspeed contributes to a decline in rentals, highlighting subtle influences on user behavior and demand.</a:t>
              </a:r>
            </a:p>
          </p:txBody>
        </p:sp>
      </p:grpSp>
      <p:graphicFrame>
        <p:nvGraphicFramePr>
          <p:cNvPr id="10" name="Chart 9">
            <a:extLst>
              <a:ext uri="{FF2B5EF4-FFF2-40B4-BE49-F238E27FC236}">
                <a16:creationId xmlns:a16="http://schemas.microsoft.com/office/drawing/2014/main" id="{8360EF90-1496-412A-918D-C8E8A4EDF363}"/>
              </a:ext>
            </a:extLst>
          </p:cNvPr>
          <p:cNvGraphicFramePr>
            <a:graphicFrameLocks/>
          </p:cNvGraphicFramePr>
          <p:nvPr>
            <p:extLst>
              <p:ext uri="{D42A27DB-BD31-4B8C-83A1-F6EECF244321}">
                <p14:modId xmlns:p14="http://schemas.microsoft.com/office/powerpoint/2010/main" val="1022153766"/>
              </p:ext>
            </p:extLst>
          </p:nvPr>
        </p:nvGraphicFramePr>
        <p:xfrm>
          <a:off x="666750" y="5361304"/>
          <a:ext cx="7258050" cy="351599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1" name="Chart 10">
            <a:extLst>
              <a:ext uri="{FF2B5EF4-FFF2-40B4-BE49-F238E27FC236}">
                <a16:creationId xmlns:a16="http://schemas.microsoft.com/office/drawing/2014/main" id="{690D4B4A-6FCB-456A-B538-08BA30CE2995}"/>
              </a:ext>
            </a:extLst>
          </p:cNvPr>
          <p:cNvGraphicFramePr>
            <a:graphicFrameLocks/>
          </p:cNvGraphicFramePr>
          <p:nvPr>
            <p:extLst>
              <p:ext uri="{D42A27DB-BD31-4B8C-83A1-F6EECF244321}">
                <p14:modId xmlns:p14="http://schemas.microsoft.com/office/powerpoint/2010/main" val="1816882395"/>
              </p:ext>
            </p:extLst>
          </p:nvPr>
        </p:nvGraphicFramePr>
        <p:xfrm>
          <a:off x="9144000" y="1419231"/>
          <a:ext cx="7512082" cy="3724268"/>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A3D62"/>
        </a:solidFill>
        <a:effectLst/>
      </p:bgPr>
    </p:bg>
    <p:spTree>
      <p:nvGrpSpPr>
        <p:cNvPr id="1" name=""/>
        <p:cNvGrpSpPr/>
        <p:nvPr/>
      </p:nvGrpSpPr>
      <p:grpSpPr>
        <a:xfrm>
          <a:off x="0" y="0"/>
          <a:ext cx="0" cy="0"/>
          <a:chOff x="0" y="0"/>
          <a:chExt cx="0" cy="0"/>
        </a:xfrm>
      </p:grpSpPr>
      <p:sp>
        <p:nvSpPr>
          <p:cNvPr id="2" name="TextBox 2"/>
          <p:cNvSpPr txBox="1"/>
          <p:nvPr/>
        </p:nvSpPr>
        <p:spPr>
          <a:xfrm>
            <a:off x="666750" y="1743920"/>
            <a:ext cx="6886575" cy="4939665"/>
          </a:xfrm>
          <a:prstGeom prst="rect">
            <a:avLst/>
          </a:prstGeom>
        </p:spPr>
        <p:txBody>
          <a:bodyPr lIns="0" tIns="0" rIns="0" bIns="0" rtlCol="0" anchor="t">
            <a:spAutoFit/>
          </a:bodyPr>
          <a:lstStyle/>
          <a:p>
            <a:pPr marL="0" lvl="0" indent="0" algn="l">
              <a:lnSpc>
                <a:spcPts val="9600"/>
              </a:lnSpc>
            </a:pPr>
            <a:r>
              <a:rPr lang="en-US" sz="9600" spc="-192">
                <a:solidFill>
                  <a:srgbClr val="F5F6FA"/>
                </a:solidFill>
                <a:latin typeface="Noto Serif Display ExtraCondensed Light"/>
                <a:ea typeface="Noto Serif Display ExtraCondensed Light"/>
                <a:cs typeface="Noto Serif Display ExtraCondensed Light"/>
                <a:sym typeface="Noto Serif Display ExtraCondensed Light"/>
              </a:rPr>
              <a:t>Strategic Insights for Enhanced Bike Rentals</a:t>
            </a:r>
          </a:p>
        </p:txBody>
      </p:sp>
      <p:grpSp>
        <p:nvGrpSpPr>
          <p:cNvPr id="3" name="Group 3"/>
          <p:cNvGrpSpPr/>
          <p:nvPr/>
        </p:nvGrpSpPr>
        <p:grpSpPr>
          <a:xfrm>
            <a:off x="9296400" y="1562945"/>
            <a:ext cx="4010025" cy="2168447"/>
            <a:chOff x="0" y="0"/>
            <a:chExt cx="621258" cy="335949"/>
          </a:xfrm>
        </p:grpSpPr>
        <p:sp>
          <p:nvSpPr>
            <p:cNvPr id="4" name="Freeform 4"/>
            <p:cNvSpPr/>
            <p:nvPr/>
          </p:nvSpPr>
          <p:spPr>
            <a:xfrm>
              <a:off x="0" y="0"/>
              <a:ext cx="621258" cy="335949"/>
            </a:xfrm>
            <a:custGeom>
              <a:avLst/>
              <a:gdLst/>
              <a:ahLst/>
              <a:cxnLst/>
              <a:rect l="l" t="t" r="r" b="b"/>
              <a:pathLst>
                <a:path w="621258" h="335949">
                  <a:moveTo>
                    <a:pt x="0" y="0"/>
                  </a:moveTo>
                  <a:lnTo>
                    <a:pt x="621258" y="0"/>
                  </a:lnTo>
                  <a:lnTo>
                    <a:pt x="621258" y="335949"/>
                  </a:lnTo>
                  <a:lnTo>
                    <a:pt x="0" y="335949"/>
                  </a:lnTo>
                  <a:close/>
                </a:path>
              </a:pathLst>
            </a:custGeom>
            <a:blipFill>
              <a:blip r:embed="rId2"/>
              <a:stretch>
                <a:fillRect l="-420" r="-420"/>
              </a:stretch>
            </a:blipFill>
          </p:spPr>
        </p:sp>
      </p:grpSp>
      <p:grpSp>
        <p:nvGrpSpPr>
          <p:cNvPr id="5" name="Group 5"/>
          <p:cNvGrpSpPr/>
          <p:nvPr/>
        </p:nvGrpSpPr>
        <p:grpSpPr>
          <a:xfrm>
            <a:off x="9296400" y="4049741"/>
            <a:ext cx="4010025" cy="2191815"/>
            <a:chOff x="0" y="0"/>
            <a:chExt cx="621258" cy="339569"/>
          </a:xfrm>
        </p:grpSpPr>
        <p:sp>
          <p:nvSpPr>
            <p:cNvPr id="6" name="Freeform 6"/>
            <p:cNvSpPr/>
            <p:nvPr/>
          </p:nvSpPr>
          <p:spPr>
            <a:xfrm>
              <a:off x="0" y="0"/>
              <a:ext cx="621258" cy="339569"/>
            </a:xfrm>
            <a:custGeom>
              <a:avLst/>
              <a:gdLst/>
              <a:ahLst/>
              <a:cxnLst/>
              <a:rect l="l" t="t" r="r" b="b"/>
              <a:pathLst>
                <a:path w="621258" h="339569">
                  <a:moveTo>
                    <a:pt x="0" y="0"/>
                  </a:moveTo>
                  <a:lnTo>
                    <a:pt x="621258" y="0"/>
                  </a:lnTo>
                  <a:lnTo>
                    <a:pt x="621258" y="339569"/>
                  </a:lnTo>
                  <a:lnTo>
                    <a:pt x="0" y="339569"/>
                  </a:lnTo>
                  <a:close/>
                </a:path>
              </a:pathLst>
            </a:custGeom>
            <a:blipFill>
              <a:blip r:embed="rId3"/>
              <a:stretch>
                <a:fillRect l="-376" r="-376"/>
              </a:stretch>
            </a:blipFill>
          </p:spPr>
        </p:sp>
      </p:grpSp>
      <p:grpSp>
        <p:nvGrpSpPr>
          <p:cNvPr id="7" name="Group 7"/>
          <p:cNvGrpSpPr/>
          <p:nvPr/>
        </p:nvGrpSpPr>
        <p:grpSpPr>
          <a:xfrm>
            <a:off x="9296400" y="6559904"/>
            <a:ext cx="4010025" cy="2164996"/>
            <a:chOff x="0" y="0"/>
            <a:chExt cx="621258" cy="335415"/>
          </a:xfrm>
        </p:grpSpPr>
        <p:sp>
          <p:nvSpPr>
            <p:cNvPr id="8" name="Freeform 8"/>
            <p:cNvSpPr/>
            <p:nvPr/>
          </p:nvSpPr>
          <p:spPr>
            <a:xfrm>
              <a:off x="0" y="0"/>
              <a:ext cx="621258" cy="335415"/>
            </a:xfrm>
            <a:custGeom>
              <a:avLst/>
              <a:gdLst/>
              <a:ahLst/>
              <a:cxnLst/>
              <a:rect l="l" t="t" r="r" b="b"/>
              <a:pathLst>
                <a:path w="621258" h="335415">
                  <a:moveTo>
                    <a:pt x="0" y="0"/>
                  </a:moveTo>
                  <a:lnTo>
                    <a:pt x="621258" y="0"/>
                  </a:lnTo>
                  <a:lnTo>
                    <a:pt x="621258" y="335415"/>
                  </a:lnTo>
                  <a:lnTo>
                    <a:pt x="0" y="335415"/>
                  </a:lnTo>
                  <a:close/>
                </a:path>
              </a:pathLst>
            </a:custGeom>
            <a:blipFill>
              <a:blip r:embed="rId4"/>
              <a:stretch>
                <a:fillRect l="-339" r="-339"/>
              </a:stretch>
            </a:blipFill>
          </p:spPr>
        </p:sp>
      </p:grpSp>
      <p:grpSp>
        <p:nvGrpSpPr>
          <p:cNvPr id="9" name="Group 9"/>
          <p:cNvGrpSpPr/>
          <p:nvPr/>
        </p:nvGrpSpPr>
        <p:grpSpPr>
          <a:xfrm>
            <a:off x="13611225" y="1562100"/>
            <a:ext cx="4010025" cy="1619672"/>
            <a:chOff x="0" y="0"/>
            <a:chExt cx="5346700" cy="2159563"/>
          </a:xfrm>
        </p:grpSpPr>
        <p:sp>
          <p:nvSpPr>
            <p:cNvPr id="10" name="TextBox 10"/>
            <p:cNvSpPr txBox="1"/>
            <p:nvPr/>
          </p:nvSpPr>
          <p:spPr>
            <a:xfrm>
              <a:off x="0" y="1194363"/>
              <a:ext cx="5346700" cy="965200"/>
            </a:xfrm>
            <a:prstGeom prst="rect">
              <a:avLst/>
            </a:prstGeom>
          </p:spPr>
          <p:txBody>
            <a:bodyPr lIns="0" tIns="0" rIns="0" bIns="0" rtlCol="0" anchor="t">
              <a:spAutoFit/>
            </a:bodyPr>
            <a:lstStyle/>
            <a:p>
              <a:pPr marL="0" lvl="0" indent="0" algn="l">
                <a:lnSpc>
                  <a:spcPts val="2879"/>
                </a:lnSpc>
              </a:pPr>
              <a:r>
                <a:rPr lang="en-US" sz="2400" u="none" strike="noStrike" dirty="0">
                  <a:solidFill>
                    <a:srgbClr val="F5F6FA"/>
                  </a:solidFill>
                  <a:latin typeface="HK Grotesk"/>
                  <a:ea typeface="HK Grotesk"/>
                  <a:cs typeface="HK Grotesk"/>
                  <a:sym typeface="HK Grotesk"/>
                </a:rPr>
                <a:t>Prioritize weekday commuting users to boost rentals.</a:t>
              </a:r>
            </a:p>
          </p:txBody>
        </p:sp>
        <p:sp>
          <p:nvSpPr>
            <p:cNvPr id="11" name="TextBox 11"/>
            <p:cNvSpPr txBox="1"/>
            <p:nvPr/>
          </p:nvSpPr>
          <p:spPr>
            <a:xfrm>
              <a:off x="0" y="0"/>
              <a:ext cx="5346700" cy="558800"/>
            </a:xfrm>
            <a:prstGeom prst="rect">
              <a:avLst/>
            </a:prstGeom>
          </p:spPr>
          <p:txBody>
            <a:bodyPr lIns="0" tIns="0" rIns="0" bIns="0" rtlCol="0" anchor="t">
              <a:spAutoFit/>
            </a:bodyPr>
            <a:lstStyle/>
            <a:p>
              <a:pPr marL="0" lvl="0" indent="0" algn="l">
                <a:lnSpc>
                  <a:spcPts val="3359"/>
                </a:lnSpc>
              </a:pPr>
              <a:r>
                <a:rPr lang="en-US" sz="2799" b="1" u="none" strike="noStrike" dirty="0">
                  <a:solidFill>
                    <a:srgbClr val="F5F6FA"/>
                  </a:solidFill>
                  <a:latin typeface="HK Grotesk Semi-Bold"/>
                  <a:ea typeface="HK Grotesk Semi-Bold"/>
                  <a:cs typeface="HK Grotesk Semi-Bold"/>
                  <a:sym typeface="HK Grotesk Semi-Bold"/>
                </a:rPr>
                <a:t>Weekday Focus</a:t>
              </a:r>
            </a:p>
          </p:txBody>
        </p:sp>
      </p:grpSp>
      <p:grpSp>
        <p:nvGrpSpPr>
          <p:cNvPr id="12" name="Group 12"/>
          <p:cNvGrpSpPr/>
          <p:nvPr/>
        </p:nvGrpSpPr>
        <p:grpSpPr>
          <a:xfrm>
            <a:off x="13611225" y="4049741"/>
            <a:ext cx="4010025" cy="1618693"/>
            <a:chOff x="0" y="0"/>
            <a:chExt cx="5346700" cy="2158257"/>
          </a:xfrm>
        </p:grpSpPr>
        <p:sp>
          <p:nvSpPr>
            <p:cNvPr id="13" name="TextBox 13"/>
            <p:cNvSpPr txBox="1"/>
            <p:nvPr/>
          </p:nvSpPr>
          <p:spPr>
            <a:xfrm>
              <a:off x="0" y="1193057"/>
              <a:ext cx="5346700" cy="965200"/>
            </a:xfrm>
            <a:prstGeom prst="rect">
              <a:avLst/>
            </a:prstGeom>
          </p:spPr>
          <p:txBody>
            <a:bodyPr lIns="0" tIns="0" rIns="0" bIns="0" rtlCol="0" anchor="t">
              <a:spAutoFit/>
            </a:bodyPr>
            <a:lstStyle/>
            <a:p>
              <a:pPr marL="0" lvl="0" indent="0" algn="l">
                <a:lnSpc>
                  <a:spcPts val="2879"/>
                </a:lnSpc>
              </a:pPr>
              <a:r>
                <a:rPr lang="en-US" sz="2400" u="none" strike="noStrike">
                  <a:solidFill>
                    <a:srgbClr val="F5F6FA"/>
                  </a:solidFill>
                  <a:latin typeface="HK Grotesk"/>
                  <a:ea typeface="HK Grotesk"/>
                  <a:cs typeface="HK Grotesk"/>
                  <a:sym typeface="HK Grotesk"/>
                </a:rPr>
                <a:t>Use forecasts to improve fleet availability efficiently.</a:t>
              </a:r>
            </a:p>
          </p:txBody>
        </p:sp>
        <p:sp>
          <p:nvSpPr>
            <p:cNvPr id="14" name="TextBox 14"/>
            <p:cNvSpPr txBox="1"/>
            <p:nvPr/>
          </p:nvSpPr>
          <p:spPr>
            <a:xfrm>
              <a:off x="0" y="0"/>
              <a:ext cx="5346700" cy="558800"/>
            </a:xfrm>
            <a:prstGeom prst="rect">
              <a:avLst/>
            </a:prstGeom>
          </p:spPr>
          <p:txBody>
            <a:bodyPr lIns="0" tIns="0" rIns="0" bIns="0" rtlCol="0" anchor="t">
              <a:spAutoFit/>
            </a:bodyPr>
            <a:lstStyle/>
            <a:p>
              <a:pPr marL="0" lvl="0" indent="0" algn="l">
                <a:lnSpc>
                  <a:spcPts val="3359"/>
                </a:lnSpc>
              </a:pPr>
              <a:r>
                <a:rPr lang="en-US" sz="2799" b="1" u="none" strike="noStrike">
                  <a:solidFill>
                    <a:srgbClr val="F5F6FA"/>
                  </a:solidFill>
                  <a:latin typeface="HK Grotesk Semi-Bold"/>
                  <a:ea typeface="HK Grotesk Semi-Bold"/>
                  <a:cs typeface="HK Grotesk Semi-Bold"/>
                  <a:sym typeface="HK Grotesk Semi-Bold"/>
                </a:rPr>
                <a:t>Weather Optimization</a:t>
              </a:r>
            </a:p>
          </p:txBody>
        </p:sp>
      </p:grpSp>
      <p:grpSp>
        <p:nvGrpSpPr>
          <p:cNvPr id="15" name="Group 15"/>
          <p:cNvGrpSpPr/>
          <p:nvPr/>
        </p:nvGrpSpPr>
        <p:grpSpPr>
          <a:xfrm>
            <a:off x="13611225" y="6559904"/>
            <a:ext cx="4010025" cy="1619250"/>
            <a:chOff x="0" y="0"/>
            <a:chExt cx="5346700" cy="2159000"/>
          </a:xfrm>
        </p:grpSpPr>
        <p:sp>
          <p:nvSpPr>
            <p:cNvPr id="16" name="TextBox 16"/>
            <p:cNvSpPr txBox="1"/>
            <p:nvPr/>
          </p:nvSpPr>
          <p:spPr>
            <a:xfrm>
              <a:off x="0" y="1193800"/>
              <a:ext cx="5346700" cy="965200"/>
            </a:xfrm>
            <a:prstGeom prst="rect">
              <a:avLst/>
            </a:prstGeom>
          </p:spPr>
          <p:txBody>
            <a:bodyPr lIns="0" tIns="0" rIns="0" bIns="0" rtlCol="0" anchor="t">
              <a:spAutoFit/>
            </a:bodyPr>
            <a:lstStyle/>
            <a:p>
              <a:pPr marL="0" lvl="0" indent="0" algn="l">
                <a:lnSpc>
                  <a:spcPts val="2879"/>
                </a:lnSpc>
              </a:pPr>
              <a:r>
                <a:rPr lang="en-US" sz="2400" u="none" strike="noStrike">
                  <a:solidFill>
                    <a:srgbClr val="F5F6FA"/>
                  </a:solidFill>
                  <a:latin typeface="HK Grotesk"/>
                  <a:ea typeface="HK Grotesk"/>
                  <a:cs typeface="HK Grotesk"/>
                  <a:sym typeface="HK Grotesk"/>
                </a:rPr>
                <a:t>Increase marketing efforts on Fridays for high engagement.</a:t>
              </a:r>
            </a:p>
          </p:txBody>
        </p:sp>
        <p:sp>
          <p:nvSpPr>
            <p:cNvPr id="17" name="TextBox 17"/>
            <p:cNvSpPr txBox="1"/>
            <p:nvPr/>
          </p:nvSpPr>
          <p:spPr>
            <a:xfrm>
              <a:off x="0" y="0"/>
              <a:ext cx="5346700" cy="558800"/>
            </a:xfrm>
            <a:prstGeom prst="rect">
              <a:avLst/>
            </a:prstGeom>
          </p:spPr>
          <p:txBody>
            <a:bodyPr lIns="0" tIns="0" rIns="0" bIns="0" rtlCol="0" anchor="t">
              <a:spAutoFit/>
            </a:bodyPr>
            <a:lstStyle/>
            <a:p>
              <a:pPr marL="0" lvl="0" indent="0" algn="l">
                <a:lnSpc>
                  <a:spcPts val="3359"/>
                </a:lnSpc>
              </a:pPr>
              <a:r>
                <a:rPr lang="en-US" sz="2799" b="1" u="none" strike="noStrike">
                  <a:solidFill>
                    <a:srgbClr val="F5F6FA"/>
                  </a:solidFill>
                  <a:latin typeface="HK Grotesk Semi-Bold"/>
                  <a:ea typeface="HK Grotesk Semi-Bold"/>
                  <a:cs typeface="HK Grotesk Semi-Bold"/>
                  <a:sym typeface="HK Grotesk Semi-Bold"/>
                </a:rPr>
                <a:t>Targeted Promotions</a:t>
              </a:r>
            </a:p>
          </p:txBody>
        </p:sp>
      </p:grpSp>
      <p:sp>
        <p:nvSpPr>
          <p:cNvPr id="18" name="AutoShape 18"/>
          <p:cNvSpPr/>
          <p:nvPr/>
        </p:nvSpPr>
        <p:spPr>
          <a:xfrm>
            <a:off x="0" y="666750"/>
            <a:ext cx="18288000" cy="0"/>
          </a:xfrm>
          <a:prstGeom prst="line">
            <a:avLst/>
          </a:prstGeom>
          <a:ln w="19050" cap="flat">
            <a:solidFill>
              <a:srgbClr val="F5F6FA"/>
            </a:solidFill>
            <a:prstDash val="solid"/>
            <a:headEnd type="none" w="sm" len="sm"/>
            <a:tailEnd type="none" w="sm" len="sm"/>
          </a:ln>
        </p:spPr>
      </p:sp>
      <p:sp>
        <p:nvSpPr>
          <p:cNvPr id="19" name="AutoShape 19"/>
          <p:cNvSpPr/>
          <p:nvPr/>
        </p:nvSpPr>
        <p:spPr>
          <a:xfrm>
            <a:off x="0" y="9620250"/>
            <a:ext cx="18288000" cy="0"/>
          </a:xfrm>
          <a:prstGeom prst="line">
            <a:avLst/>
          </a:prstGeom>
          <a:ln w="19050" cap="flat">
            <a:solidFill>
              <a:srgbClr val="F5F6FA"/>
            </a:solidFill>
            <a:prstDash val="solid"/>
            <a:headEnd type="none" w="sm" len="sm"/>
            <a:tailEnd type="none" w="sm" len="sm"/>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153</TotalTime>
  <Words>563</Words>
  <Application>Microsoft Office PowerPoint</Application>
  <PresentationFormat>Custom</PresentationFormat>
  <Paragraphs>63</Paragraphs>
  <Slides>10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HK Grotesk Semi-Bold</vt:lpstr>
      <vt:lpstr>Calibri</vt:lpstr>
      <vt:lpstr>HK Grotesk</vt:lpstr>
      <vt:lpstr>Arial</vt:lpstr>
      <vt:lpstr>HK Grotesk Bold</vt:lpstr>
      <vt:lpstr>Noto Serif Display ExtraCondensed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 Bike Rental Insights</dc:title>
  <dc:creator>Sanju Kumavat</dc:creator>
  <dc:description>Presentation - Bike Rental Insights</dc:description>
  <cp:lastModifiedBy>Sanju Kumavat</cp:lastModifiedBy>
  <cp:revision>2</cp:revision>
  <dcterms:created xsi:type="dcterms:W3CDTF">2006-08-16T00:00:00Z</dcterms:created>
  <dcterms:modified xsi:type="dcterms:W3CDTF">2026-01-20T18:55:27Z</dcterms:modified>
  <dc:identifier>DAG--O33xlY</dc:identifier>
</cp:coreProperties>
</file>

<file path=docProps/thumbnail.jpeg>
</file>